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notesMasterIdLst>
    <p:notesMasterId r:id="rId65"/>
  </p:notesMasterIdLst>
  <p:sldIdLst>
    <p:sldId id="256" r:id="rId2"/>
    <p:sldId id="261" r:id="rId3"/>
    <p:sldId id="364" r:id="rId4"/>
    <p:sldId id="365" r:id="rId5"/>
    <p:sldId id="366" r:id="rId6"/>
    <p:sldId id="367" r:id="rId7"/>
    <p:sldId id="370" r:id="rId8"/>
    <p:sldId id="371" r:id="rId9"/>
    <p:sldId id="257" r:id="rId10"/>
    <p:sldId id="258" r:id="rId11"/>
    <p:sldId id="361" r:id="rId12"/>
    <p:sldId id="327" r:id="rId13"/>
    <p:sldId id="269" r:id="rId14"/>
    <p:sldId id="270" r:id="rId15"/>
    <p:sldId id="271" r:id="rId16"/>
    <p:sldId id="272" r:id="rId17"/>
    <p:sldId id="273" r:id="rId18"/>
    <p:sldId id="276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8" r:id="rId27"/>
    <p:sldId id="287" r:id="rId28"/>
    <p:sldId id="372" r:id="rId29"/>
    <p:sldId id="289" r:id="rId30"/>
    <p:sldId id="339" r:id="rId31"/>
    <p:sldId id="363" r:id="rId32"/>
    <p:sldId id="293" r:id="rId33"/>
    <p:sldId id="341" r:id="rId34"/>
    <p:sldId id="300" r:id="rId35"/>
    <p:sldId id="301" r:id="rId36"/>
    <p:sldId id="303" r:id="rId37"/>
    <p:sldId id="304" r:id="rId38"/>
    <p:sldId id="342" r:id="rId39"/>
    <p:sldId id="343" r:id="rId40"/>
    <p:sldId id="305" r:id="rId41"/>
    <p:sldId id="344" r:id="rId42"/>
    <p:sldId id="314" r:id="rId43"/>
    <p:sldId id="315" r:id="rId44"/>
    <p:sldId id="317" r:id="rId45"/>
    <p:sldId id="322" r:id="rId46"/>
    <p:sldId id="318" r:id="rId47"/>
    <p:sldId id="320" r:id="rId48"/>
    <p:sldId id="319" r:id="rId49"/>
    <p:sldId id="316" r:id="rId50"/>
    <p:sldId id="321" r:id="rId51"/>
    <p:sldId id="323" r:id="rId52"/>
    <p:sldId id="350" r:id="rId53"/>
    <p:sldId id="349" r:id="rId54"/>
    <p:sldId id="351" r:id="rId55"/>
    <p:sldId id="355" r:id="rId56"/>
    <p:sldId id="353" r:id="rId57"/>
    <p:sldId id="354" r:id="rId58"/>
    <p:sldId id="356" r:id="rId59"/>
    <p:sldId id="324" r:id="rId60"/>
    <p:sldId id="312" r:id="rId61"/>
    <p:sldId id="373" r:id="rId62"/>
    <p:sldId id="334" r:id="rId63"/>
    <p:sldId id="357" r:id="rId6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58" autoAdjust="0"/>
    <p:restoredTop sz="94669" autoAdjust="0"/>
  </p:normalViewPr>
  <p:slideViewPr>
    <p:cSldViewPr>
      <p:cViewPr varScale="1">
        <p:scale>
          <a:sx n="109" d="100"/>
          <a:sy n="109" d="100"/>
        </p:scale>
        <p:origin x="71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image" Target="../media/image49.wmf"/><Relationship Id="rId1" Type="http://schemas.openxmlformats.org/officeDocument/2006/relationships/image" Target="../media/image48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wmf"/><Relationship Id="rId1" Type="http://schemas.openxmlformats.org/officeDocument/2006/relationships/image" Target="../media/image5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wmf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wmf>
</file>

<file path=ppt/media/image47.png>
</file>

<file path=ppt/media/image48.wmf>
</file>

<file path=ppt/media/image49.wmf>
</file>

<file path=ppt/media/image5.jpg>
</file>

<file path=ppt/media/image50.wmf>
</file>

<file path=ppt/media/image51.wmf>
</file>

<file path=ppt/media/image52.wmf>
</file>

<file path=ppt/media/image53.png>
</file>

<file path=ppt/media/image54.wmf>
</file>

<file path=ppt/media/image55.png>
</file>

<file path=ppt/media/image56.png>
</file>

<file path=ppt/media/image57.png>
</file>

<file path=ppt/media/image58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21896E-5EB8-485A-A780-7EFC4743F4F5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86C034-FC7E-418C-94CD-FEEA374F6FA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1160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3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30750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8397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5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9144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3304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6798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12172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6C034-FC7E-418C-94CD-FEEA374F6FAB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536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/>
              <a:t>마스터 부제목 스타일 편집</a:t>
            </a:r>
            <a:endParaRPr kumimoji="0" lang="en-US"/>
          </a:p>
        </p:txBody>
      </p: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기본 본문">
  <p:cSld name="2_기본 본문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0" y="-22448"/>
            <a:ext cx="9144000" cy="555848"/>
          </a:xfrm>
          <a:prstGeom prst="rect">
            <a:avLst/>
          </a:prstGeom>
          <a:solidFill>
            <a:srgbClr val="3273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" name="Google Shape;41;p5"/>
          <p:cNvSpPr/>
          <p:nvPr/>
        </p:nvSpPr>
        <p:spPr>
          <a:xfrm>
            <a:off x="8410574" y="6643688"/>
            <a:ext cx="733425" cy="215900"/>
          </a:xfrm>
          <a:prstGeom prst="rect">
            <a:avLst/>
          </a:prstGeom>
          <a:gradFill>
            <a:gsLst>
              <a:gs pos="0">
                <a:srgbClr val="B6DDE7"/>
              </a:gs>
              <a:gs pos="100000">
                <a:srgbClr val="F2F2F2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0" i="0" u="none" strike="noStrike" cap="none">
              <a:solidFill>
                <a:srgbClr val="005E5C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" name="Google Shape;42;p5"/>
          <p:cNvSpPr/>
          <p:nvPr/>
        </p:nvSpPr>
        <p:spPr>
          <a:xfrm>
            <a:off x="8279259" y="6605588"/>
            <a:ext cx="842962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rgbClr val="0A1E38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r>
              <a:rPr lang="ko-KR" sz="1200" b="0" i="0" u="none" strike="noStrike" cap="none" dirty="0">
                <a:solidFill>
                  <a:srgbClr val="0A1E38"/>
                </a:solidFill>
                <a:latin typeface="Malgun Gothic"/>
                <a:ea typeface="Malgun Gothic"/>
                <a:cs typeface="Malgun Gothic"/>
                <a:sym typeface="Malgun Gothic"/>
              </a:rPr>
              <a:t>/3</a:t>
            </a:r>
            <a:r>
              <a:rPr lang="en-US" altLang="ko-KR" sz="1200" b="0" i="0" u="none" strike="noStrike" cap="none" dirty="0">
                <a:solidFill>
                  <a:srgbClr val="0A1E38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200" b="0" i="0" u="none" strike="noStrike" cap="none" dirty="0">
              <a:solidFill>
                <a:srgbClr val="0A1E3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63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algun Gothic"/>
              <a:buNone/>
              <a:defRPr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1"/>
          </p:nvPr>
        </p:nvSpPr>
        <p:spPr>
          <a:xfrm>
            <a:off x="63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68288" lvl="0" indent="-268288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Char char="▪"/>
              <a:tabLst>
                <a:tab pos="268288" algn="l"/>
              </a:tabLst>
              <a:defRPr sz="2000" b="1"/>
            </a:lvl1pPr>
            <a:lvl2pPr marL="914400" lvl="1" indent="-330200" algn="l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Clr>
                <a:srgbClr val="205867"/>
              </a:buClr>
              <a:buSzPts val="1600"/>
              <a:buFont typeface="Noto Sans Symbols"/>
              <a:buChar char="▪"/>
              <a:defRPr sz="1600"/>
            </a:lvl2pPr>
            <a:lvl3pPr marL="1371600" lvl="2" indent="-317500" algn="l">
              <a:lnSpc>
                <a:spcPct val="130000"/>
              </a:lnSpc>
              <a:spcBef>
                <a:spcPts val="280"/>
              </a:spcBef>
              <a:spcAft>
                <a:spcPts val="0"/>
              </a:spcAft>
              <a:buClr>
                <a:srgbClr val="205867"/>
              </a:buClr>
              <a:buSzPts val="1400"/>
              <a:buFont typeface="Arial"/>
              <a:buChar char="•"/>
              <a:defRPr sz="1400"/>
            </a:lvl3pPr>
            <a:lvl4pPr marL="1828800" lvl="3" indent="-304800" algn="l">
              <a:lnSpc>
                <a:spcPct val="130000"/>
              </a:lnSpc>
              <a:spcBef>
                <a:spcPts val="240"/>
              </a:spcBef>
              <a:spcAft>
                <a:spcPts val="0"/>
              </a:spcAft>
              <a:buClr>
                <a:srgbClr val="205867"/>
              </a:buClr>
              <a:buSzPts val="1200"/>
              <a:buFont typeface="Malgun Gothic"/>
              <a:buChar char="-"/>
              <a:defRPr sz="1200"/>
            </a:lvl4pPr>
            <a:lvl5pPr marL="2286000" lvl="4" indent="-29210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205867"/>
              </a:buClr>
              <a:buSzPts val="1000"/>
              <a:buFont typeface="Arial"/>
              <a:buChar char="»"/>
              <a:defRPr sz="10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3795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한쪽 모서리는 잘리고 다른 쪽 모서리는 둥근 사각형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직각 삼각형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/>
              <a:t>그림을 추가하려면 아이콘을 클릭하십시오</a:t>
            </a:r>
            <a:endParaRPr kumimoji="0" lang="en-US" dirty="0"/>
          </a:p>
        </p:txBody>
      </p:sp>
      <p:sp>
        <p:nvSpPr>
          <p:cNvPr id="10" name="자유형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/>
              <a:t>둘째 수준</a:t>
            </a:r>
          </a:p>
          <a:p>
            <a:pPr lvl="2" eaLnBrk="1" latinLnBrk="0" hangingPunct="1"/>
            <a:r>
              <a:rPr kumimoji="0" lang="ko-KR" altLang="en-US"/>
              <a:t>셋째 수준</a:t>
            </a:r>
          </a:p>
          <a:p>
            <a:pPr lvl="3" eaLnBrk="1" latinLnBrk="0" hangingPunct="1"/>
            <a:r>
              <a:rPr kumimoji="0" lang="ko-KR" altLang="en-US"/>
              <a:t>넷째 수준</a:t>
            </a:r>
          </a:p>
          <a:p>
            <a:pPr lvl="4" eaLnBrk="1" latinLnBrk="0" hangingPunct="1"/>
            <a:r>
              <a:rPr kumimoji="0" lang="ko-KR" altLang="en-US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5E59BF14-2647-4C0B-9019-9C4DE7FDCBF2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2D2E4E04-D573-4AD5-9B1F-0EA76C98E455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자유형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자유형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7" r:id="rId12"/>
  </p:sldLayoutIdLst>
  <p:txStyles>
    <p:titleStyle>
      <a:lvl1pPr algn="l" rtl="0" eaLnBrk="1" latinLnBrk="1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1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1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1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1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1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1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1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1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1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htmlcolorcodes.com/" TargetMode="External"/><Relationship Id="rId2" Type="http://schemas.openxmlformats.org/officeDocument/2006/relationships/hyperlink" Target="https://www.w3schools.com/colors/colors_names.asp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jp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6.wmf"/><Relationship Id="rId4" Type="http://schemas.openxmlformats.org/officeDocument/2006/relationships/oleObject" Target="../embeddings/oleObject1.bin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w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9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48.w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52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51.wmf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7" Type="http://schemas.openxmlformats.org/officeDocument/2006/relationships/image" Target="../media/image54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wnloa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Update. 2020. 06</a:t>
            </a:r>
          </a:p>
          <a:p>
            <a:r>
              <a:rPr lang="en-US" altLang="ko-KR" dirty="0"/>
              <a:t>Writer – Shin Sam</a:t>
            </a:r>
            <a:endParaRPr lang="ko-KR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611560" y="188640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 sz="4400" dirty="0"/>
              <a:t>HTML </a:t>
            </a:r>
            <a:r>
              <a:rPr lang="ko-KR" altLang="en-US" sz="4400" dirty="0"/>
              <a:t>태그의 특징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69876" y="1556792"/>
            <a:ext cx="8712968" cy="5024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dirty="0"/>
              <a:t>- HTML4</a:t>
            </a:r>
            <a:r>
              <a:rPr lang="ko-KR" altLang="en-US" dirty="0"/>
              <a:t>나 </a:t>
            </a:r>
            <a:r>
              <a:rPr lang="en-US" altLang="ko-KR" dirty="0"/>
              <a:t>HTML5 </a:t>
            </a:r>
            <a:r>
              <a:rPr lang="ko-KR" altLang="en-US" dirty="0"/>
              <a:t>버전의 경우에는 대소문자를 구별하지 않으나 </a:t>
            </a:r>
            <a:r>
              <a:rPr lang="en-US" altLang="ko-KR" dirty="0"/>
              <a:t>XHTML </a:t>
            </a:r>
            <a:r>
              <a:rPr lang="ko-KR" altLang="en-US" dirty="0"/>
              <a:t>버전 문서의 경우에는 소문자로 입력해야 되므로 되도록 소문자로 작성 합니다</a:t>
            </a:r>
          </a:p>
          <a:p>
            <a:pPr fontAlgn="base">
              <a:lnSpc>
                <a:spcPct val="150000"/>
              </a:lnSpc>
            </a:pPr>
            <a:r>
              <a:rPr lang="en-US" altLang="ko-KR" dirty="0"/>
              <a:t>- </a:t>
            </a:r>
            <a:r>
              <a:rPr lang="ko-KR" altLang="en-US" dirty="0"/>
              <a:t>문법에 맞게 스펠링을 오류 없이 작성하여야 합니다</a:t>
            </a:r>
            <a:r>
              <a:rPr lang="en-US" altLang="ko-KR" dirty="0"/>
              <a:t>. </a:t>
            </a:r>
            <a:endParaRPr lang="ko-KR" altLang="en-US" dirty="0"/>
          </a:p>
          <a:p>
            <a:pPr fontAlgn="base">
              <a:lnSpc>
                <a:spcPct val="150000"/>
              </a:lnSpc>
            </a:pPr>
            <a:r>
              <a:rPr lang="en-US" altLang="ko-KR" dirty="0"/>
              <a:t>- </a:t>
            </a:r>
            <a:r>
              <a:rPr lang="ko-KR" altLang="en-US" dirty="0"/>
              <a:t>태그 요소는 ‘</a:t>
            </a:r>
            <a:r>
              <a:rPr lang="en-US" altLang="ko-KR" dirty="0"/>
              <a:t>&lt;’, ‘&gt;’</a:t>
            </a:r>
            <a:r>
              <a:rPr lang="ko-KR" altLang="en-US" dirty="0"/>
              <a:t>로 시작하며 종료 태그 부분은 ‘</a:t>
            </a:r>
            <a:r>
              <a:rPr lang="en-US" altLang="ko-KR" dirty="0"/>
              <a:t>&lt;’, ‘/&gt; </a:t>
            </a:r>
            <a:r>
              <a:rPr lang="ko-KR" altLang="en-US" dirty="0"/>
              <a:t>를 이용합니다</a:t>
            </a:r>
            <a:r>
              <a:rPr lang="en-US" altLang="ko-KR" dirty="0"/>
              <a:t>. </a:t>
            </a:r>
            <a:r>
              <a:rPr lang="ko-KR" altLang="en-US" dirty="0"/>
              <a:t>별도로 </a:t>
            </a:r>
            <a:r>
              <a:rPr lang="en-US" altLang="ko-KR" dirty="0" err="1"/>
              <a:t>img</a:t>
            </a:r>
            <a:r>
              <a:rPr lang="en-US" altLang="ko-KR" dirty="0"/>
              <a:t>, </a:t>
            </a:r>
            <a:r>
              <a:rPr lang="en-US" altLang="ko-KR" dirty="0" err="1"/>
              <a:t>br</a:t>
            </a:r>
            <a:r>
              <a:rPr lang="en-US" altLang="ko-KR" dirty="0"/>
              <a:t>, </a:t>
            </a:r>
            <a:r>
              <a:rPr lang="en-US" altLang="ko-KR" dirty="0" err="1"/>
              <a:t>hr</a:t>
            </a:r>
            <a:r>
              <a:rPr lang="en-US" altLang="ko-KR" dirty="0"/>
              <a:t> </a:t>
            </a:r>
            <a:r>
              <a:rPr lang="ko-KR" altLang="en-US" dirty="0"/>
              <a:t>태그 요소와 같이 종료 태그 부분이 없는 태그 요소를 단독 태그라고 합니다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>
              <a:lnSpc>
                <a:spcPct val="150000"/>
              </a:lnSpc>
            </a:pPr>
            <a:r>
              <a:rPr lang="ko-KR" altLang="en-US" dirty="0"/>
              <a:t>예</a:t>
            </a:r>
            <a:r>
              <a:rPr lang="en-US" altLang="ko-KR" dirty="0"/>
              <a:t>) &lt;p&gt; </a:t>
            </a:r>
            <a:r>
              <a:rPr lang="ko-KR" altLang="en-US" dirty="0"/>
              <a:t>문단입니다</a:t>
            </a:r>
            <a:r>
              <a:rPr lang="en-US" altLang="ko-KR" dirty="0"/>
              <a:t>. &lt;/p&gt;</a:t>
            </a:r>
            <a:endParaRPr lang="ko-KR" altLang="en-US" dirty="0"/>
          </a:p>
          <a:p>
            <a:pPr fontAlgn="base">
              <a:lnSpc>
                <a:spcPct val="150000"/>
              </a:lnSpc>
            </a:pPr>
            <a:r>
              <a:rPr lang="en-US" altLang="ko-KR" dirty="0"/>
              <a:t>- </a:t>
            </a:r>
            <a:r>
              <a:rPr lang="ko-KR" altLang="en-US" dirty="0"/>
              <a:t>태그 요소의 속성과 값은 ‘</a:t>
            </a:r>
            <a:r>
              <a:rPr lang="en-US" altLang="ko-KR" dirty="0"/>
              <a:t>=’</a:t>
            </a:r>
            <a:r>
              <a:rPr lang="ko-KR" altLang="en-US" dirty="0"/>
              <a:t>와 인용 부호 ‘“’</a:t>
            </a:r>
            <a:r>
              <a:rPr lang="en-US" altLang="ko-KR" dirty="0"/>
              <a:t>, ‘”’ </a:t>
            </a:r>
            <a:r>
              <a:rPr lang="ko-KR" altLang="en-US" dirty="0"/>
              <a:t>를 이용합니다</a:t>
            </a:r>
            <a:r>
              <a:rPr lang="en-US" altLang="ko-KR" dirty="0"/>
              <a:t>. </a:t>
            </a:r>
            <a:endParaRPr lang="ko-KR" altLang="en-US" dirty="0"/>
          </a:p>
          <a:p>
            <a:pPr fontAlgn="base">
              <a:lnSpc>
                <a:spcPct val="150000"/>
              </a:lnSpc>
            </a:pPr>
            <a:r>
              <a:rPr lang="ko-KR" altLang="en-US" dirty="0"/>
              <a:t>예</a:t>
            </a:r>
            <a:r>
              <a:rPr lang="en-US" altLang="ko-KR" dirty="0"/>
              <a:t>) &lt;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="photo.gif" &gt;</a:t>
            </a:r>
            <a:endParaRPr lang="ko-KR" altLang="en-US" dirty="0"/>
          </a:p>
          <a:p>
            <a:pPr fontAlgn="base">
              <a:lnSpc>
                <a:spcPct val="150000"/>
              </a:lnSpc>
            </a:pPr>
            <a:r>
              <a:rPr lang="en-US" altLang="ko-KR" dirty="0"/>
              <a:t>- </a:t>
            </a:r>
            <a:r>
              <a:rPr lang="ko-KR" altLang="en-US" dirty="0"/>
              <a:t>파일 이름은 하이픈</a:t>
            </a:r>
            <a:r>
              <a:rPr lang="en-US" altLang="ko-KR" dirty="0"/>
              <a:t>(-), </a:t>
            </a:r>
            <a:r>
              <a:rPr lang="ko-KR" altLang="en-US" dirty="0" err="1"/>
              <a:t>언더바</a:t>
            </a:r>
            <a:r>
              <a:rPr lang="en-US" altLang="ko-KR" dirty="0"/>
              <a:t>(_), </a:t>
            </a:r>
            <a:r>
              <a:rPr lang="ko-KR" altLang="en-US" dirty="0"/>
              <a:t>영문</a:t>
            </a:r>
            <a:r>
              <a:rPr lang="en-US" altLang="ko-KR" dirty="0"/>
              <a:t>, </a:t>
            </a:r>
            <a:r>
              <a:rPr lang="ko-KR" altLang="en-US" dirty="0"/>
              <a:t>숫자의 형태로 지정하며 특수문자나 공백</a:t>
            </a:r>
            <a:r>
              <a:rPr lang="en-US" altLang="ko-KR" dirty="0"/>
              <a:t>, </a:t>
            </a:r>
            <a:r>
              <a:rPr lang="ko-KR" altLang="en-US" dirty="0"/>
              <a:t>한글 사용을 피해야 합니다</a:t>
            </a:r>
            <a:r>
              <a:rPr lang="en-US" altLang="ko-KR" dirty="0"/>
              <a:t>. </a:t>
            </a:r>
            <a:endParaRPr lang="ko-KR" altLang="en-US" dirty="0"/>
          </a:p>
          <a:p>
            <a:pPr fontAlgn="base">
              <a:lnSpc>
                <a:spcPct val="150000"/>
              </a:lnSpc>
            </a:pPr>
            <a:r>
              <a:rPr lang="en-US" altLang="ko-KR" dirty="0"/>
              <a:t>- </a:t>
            </a:r>
            <a:r>
              <a:rPr lang="ko-KR" altLang="en-US" dirty="0"/>
              <a:t>파일 확장자는 </a:t>
            </a:r>
            <a:r>
              <a:rPr lang="en-US" altLang="ko-KR" dirty="0"/>
              <a:t>'html'</a:t>
            </a:r>
            <a:r>
              <a:rPr lang="ko-KR" altLang="en-US" dirty="0"/>
              <a:t>이나 ‘</a:t>
            </a:r>
            <a:r>
              <a:rPr lang="en-US" altLang="ko-KR" dirty="0" err="1"/>
              <a:t>htm</a:t>
            </a:r>
            <a:r>
              <a:rPr lang="en-US" altLang="ko-KR" dirty="0"/>
              <a:t>'</a:t>
            </a:r>
            <a:r>
              <a:rPr lang="ko-KR" altLang="en-US" dirty="0"/>
              <a:t>을 사용합니다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제목 2"/>
          <p:cNvSpPr>
            <a:spLocks noGrp="1"/>
          </p:cNvSpPr>
          <p:nvPr>
            <p:ph type="title"/>
          </p:nvPr>
        </p:nvSpPr>
        <p:spPr>
          <a:xfrm>
            <a:off x="611560" y="670251"/>
            <a:ext cx="8305800" cy="650336"/>
          </a:xfrm>
        </p:spPr>
        <p:txBody>
          <a:bodyPr>
            <a:normAutofit fontScale="90000"/>
          </a:bodyPr>
          <a:lstStyle/>
          <a:p>
            <a:r>
              <a:rPr lang="en-US" altLang="ko-KR" sz="4062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E</a:t>
            </a:r>
            <a:r>
              <a:rPr lang="en-US" altLang="ko-KR" sz="4000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mmet </a:t>
            </a:r>
            <a:r>
              <a:rPr lang="ko-KR" altLang="en-US" sz="4000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문법</a:t>
            </a:r>
            <a:endParaRPr lang="ko-KR" altLang="en-US" sz="4062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31B093A-D81A-4A2E-BB49-432EEDD119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460084"/>
              </p:ext>
            </p:extLst>
          </p:nvPr>
        </p:nvGraphicFramePr>
        <p:xfrm>
          <a:off x="539551" y="1628800"/>
          <a:ext cx="8064897" cy="3686973"/>
        </p:xfrm>
        <a:graphic>
          <a:graphicData uri="http://schemas.openxmlformats.org/drawingml/2006/table">
            <a:tbl>
              <a:tblPr/>
              <a:tblGrid>
                <a:gridCol w="805987">
                  <a:extLst>
                    <a:ext uri="{9D8B030D-6E8A-4147-A177-3AD203B41FA5}">
                      <a16:colId xmlns:a16="http://schemas.microsoft.com/office/drawing/2014/main" val="833958446"/>
                    </a:ext>
                  </a:extLst>
                </a:gridCol>
                <a:gridCol w="3684103">
                  <a:extLst>
                    <a:ext uri="{9D8B030D-6E8A-4147-A177-3AD203B41FA5}">
                      <a16:colId xmlns:a16="http://schemas.microsoft.com/office/drawing/2014/main" val="2097672211"/>
                    </a:ext>
                  </a:extLst>
                </a:gridCol>
                <a:gridCol w="3574807">
                  <a:extLst>
                    <a:ext uri="{9D8B030D-6E8A-4147-A177-3AD203B41FA5}">
                      <a16:colId xmlns:a16="http://schemas.microsoft.com/office/drawing/2014/main" val="3014663657"/>
                    </a:ext>
                  </a:extLst>
                </a:gridCol>
              </a:tblGrid>
              <a:tr h="221471">
                <a:tc>
                  <a:txBody>
                    <a:bodyPr/>
                    <a:lstStyle/>
                    <a:p>
                      <a:r>
                        <a:rPr lang="ko-KR" altLang="en-US" sz="1200" b="1">
                          <a:effectLst/>
                        </a:rPr>
                        <a:t>문법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b="1" dirty="0">
                          <a:effectLst/>
                        </a:rPr>
                        <a:t>예제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b="1">
                          <a:effectLst/>
                        </a:rPr>
                        <a:t>설명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03411"/>
                  </a:ext>
                </a:extLst>
              </a:tr>
              <a:tr h="221471">
                <a:tc>
                  <a:txBody>
                    <a:bodyPr/>
                    <a:lstStyle/>
                    <a:p>
                      <a:r>
                        <a:rPr lang="en-US" altLang="ko-KR" sz="1200">
                          <a:effectLst/>
                        </a:rPr>
                        <a:t>&gt;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ul&gt;li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Child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5986382"/>
                  </a:ext>
                </a:extLst>
              </a:tr>
              <a:tr h="221471">
                <a:tc>
                  <a:txBody>
                    <a:bodyPr/>
                    <a:lstStyle/>
                    <a:p>
                      <a:r>
                        <a:rPr lang="en-US" altLang="ko-KR" sz="1200">
                          <a:effectLst/>
                        </a:rPr>
                        <a:t>+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p+bq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Sibling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6867572"/>
                  </a:ext>
                </a:extLst>
              </a:tr>
              <a:tr h="388517">
                <a:tc>
                  <a:txBody>
                    <a:bodyPr/>
                    <a:lstStyle/>
                    <a:p>
                      <a:r>
                        <a:rPr lang="en-US" altLang="ko-KR" sz="1200">
                          <a:effectLst/>
                        </a:rPr>
                        <a:t>^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p&gt;</a:t>
                      </a:r>
                      <a:r>
                        <a:rPr lang="en-US" sz="1200" dirty="0" err="1">
                          <a:effectLst/>
                        </a:rPr>
                        <a:t>span+em^bq</a:t>
                      </a:r>
                      <a:endParaRPr lang="en-US" sz="1200" dirty="0">
                        <a:effectLst/>
                      </a:endParaRP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Climb-up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478484"/>
                  </a:ext>
                </a:extLst>
              </a:tr>
              <a:tr h="388517">
                <a:tc>
                  <a:txBody>
                    <a:bodyPr/>
                    <a:lstStyle/>
                    <a:p>
                      <a:r>
                        <a:rPr lang="en-US" altLang="ko-KR" sz="1200">
                          <a:effectLst/>
                        </a:rPr>
                        <a:t>()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(header&gt;ul&gt;li*2&gt;a)+footer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Grouping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724386"/>
                  </a:ext>
                </a:extLst>
              </a:tr>
              <a:tr h="221471">
                <a:tc>
                  <a:txBody>
                    <a:bodyPr/>
                    <a:lstStyle/>
                    <a:p>
                      <a:r>
                        <a:rPr lang="ko-KR" altLang="en-US" sz="1200">
                          <a:effectLst/>
                        </a:rPr>
                        <a:t>*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ul&gt;li*5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Multiplication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542279"/>
                  </a:ext>
                </a:extLst>
              </a:tr>
              <a:tr h="221471">
                <a:tc>
                  <a:txBody>
                    <a:bodyPr/>
                    <a:lstStyle/>
                    <a:p>
                      <a:r>
                        <a:rPr lang="en-US" altLang="ko-KR" sz="1200">
                          <a:effectLst/>
                        </a:rPr>
                        <a:t>$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effectLst/>
                        </a:rPr>
                        <a:t>ul</a:t>
                      </a:r>
                      <a:r>
                        <a:rPr lang="en-US" sz="1200" dirty="0">
                          <a:effectLst/>
                        </a:rPr>
                        <a:t>&gt;</a:t>
                      </a:r>
                      <a:r>
                        <a:rPr lang="en-US" sz="1200" dirty="0" err="1">
                          <a:effectLst/>
                        </a:rPr>
                        <a:t>li.item</a:t>
                      </a:r>
                      <a:r>
                        <a:rPr lang="en-US" sz="1200" dirty="0">
                          <a:effectLst/>
                        </a:rPr>
                        <a:t>$*5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numbering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995179"/>
                  </a:ext>
                </a:extLst>
              </a:tr>
              <a:tr h="388517">
                <a:tc>
                  <a:txBody>
                    <a:bodyPr/>
                    <a:lstStyle/>
                    <a:p>
                      <a:r>
                        <a:rPr lang="en-US" altLang="ko-KR" sz="1200">
                          <a:effectLst/>
                        </a:rPr>
                        <a:t>#, .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effectLst/>
                        </a:rPr>
                        <a:t>form#search.wide</a:t>
                      </a:r>
                      <a:endParaRPr lang="en-US" sz="1200" dirty="0">
                        <a:effectLst/>
                      </a:endParaRP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ID and CLASS attributes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697258"/>
                  </a:ext>
                </a:extLst>
              </a:tr>
              <a:tr h="555563">
                <a:tc>
                  <a:txBody>
                    <a:bodyPr/>
                    <a:lstStyle/>
                    <a:p>
                      <a:r>
                        <a:rPr lang="en-US" altLang="ko-KR" sz="1200">
                          <a:effectLst/>
                        </a:rPr>
                        <a:t>[]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td[</a:t>
                      </a:r>
                      <a:r>
                        <a:rPr lang="en-US" sz="1200" dirty="0" err="1">
                          <a:effectLst/>
                        </a:rPr>
                        <a:t>rowspan</a:t>
                      </a:r>
                      <a:r>
                        <a:rPr lang="en-US" sz="1200" dirty="0">
                          <a:effectLst/>
                        </a:rPr>
                        <a:t>=2 </a:t>
                      </a:r>
                      <a:r>
                        <a:rPr lang="en-US" sz="1200" dirty="0" err="1">
                          <a:effectLst/>
                        </a:rPr>
                        <a:t>colspan</a:t>
                      </a:r>
                      <a:r>
                        <a:rPr lang="en-US" sz="1200" dirty="0">
                          <a:effectLst/>
                        </a:rPr>
                        <a:t>=3 title]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Custom attributes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8827835"/>
                  </a:ext>
                </a:extLst>
              </a:tr>
              <a:tr h="426112">
                <a:tc>
                  <a:txBody>
                    <a:bodyPr/>
                    <a:lstStyle/>
                    <a:p>
                      <a:r>
                        <a:rPr lang="en-US" altLang="ko-KR" sz="1200">
                          <a:effectLst/>
                        </a:rPr>
                        <a:t>{}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p&gt;{Click }+a{here}+{ to continue}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Text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6017929"/>
                  </a:ext>
                </a:extLst>
              </a:tr>
              <a:tr h="302597">
                <a:tc>
                  <a:txBody>
                    <a:bodyPr/>
                    <a:lstStyle/>
                    <a:p>
                      <a:endParaRPr lang="ko-KR" altLang="en-US" sz="1200">
                        <a:effectLst/>
                      </a:endParaRP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table&gt;.row&gt;.col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Implicit tag names(</a:t>
                      </a:r>
                      <a:r>
                        <a:rPr lang="ko-KR" altLang="en-US" sz="1200" dirty="0">
                          <a:effectLst/>
                        </a:rPr>
                        <a:t>암시적 태그 사용</a:t>
                      </a:r>
                      <a:r>
                        <a:rPr lang="en-US" altLang="ko-KR" sz="1200" dirty="0">
                          <a:effectLst/>
                        </a:rPr>
                        <a:t>)</a:t>
                      </a:r>
                    </a:p>
                  </a:txBody>
                  <a:tcPr marL="69930" marR="69930" marT="32275" marB="32275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3568331"/>
                  </a:ext>
                </a:extLst>
              </a:tr>
            </a:tbl>
          </a:graphicData>
        </a:graphic>
      </p:graphicFrame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DEDE1C3-9CCA-4685-9687-630D08FD596C}"/>
              </a:ext>
            </a:extLst>
          </p:cNvPr>
          <p:cNvSpPr/>
          <p:nvPr/>
        </p:nvSpPr>
        <p:spPr>
          <a:xfrm>
            <a:off x="611560" y="5517232"/>
            <a:ext cx="2808312" cy="864096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ko-KR" altLang="en-US" sz="1200" dirty="0"/>
              <a:t>사용법</a:t>
            </a:r>
            <a:r>
              <a:rPr lang="en-US" altLang="ko-KR" sz="1200" dirty="0"/>
              <a:t>&gt;&gt;</a:t>
            </a:r>
          </a:p>
          <a:p>
            <a:pPr algn="just"/>
            <a:r>
              <a:rPr lang="en-US" altLang="ko-KR" sz="1200" dirty="0"/>
              <a:t>Emmet </a:t>
            </a:r>
            <a:r>
              <a:rPr lang="ko-KR" altLang="en-US" sz="1200" dirty="0"/>
              <a:t>문법으로 코딩 후 </a:t>
            </a:r>
            <a:r>
              <a:rPr lang="en-US" altLang="ko-KR" sz="1200" dirty="0"/>
              <a:t>[Tab]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867743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62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Html5 </a:t>
            </a:r>
            <a:r>
              <a:rPr lang="ko-KR" altLang="en-US" sz="4062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기본 구조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560" y="2204864"/>
            <a:ext cx="4680520" cy="3161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1662" dirty="0"/>
              <a:t>&lt;!DOCTYPE html&gt;</a:t>
            </a:r>
          </a:p>
          <a:p>
            <a:r>
              <a:rPr lang="en-US" altLang="ko-KR" sz="1662" dirty="0"/>
              <a:t>&lt;html&gt;</a:t>
            </a:r>
          </a:p>
          <a:p>
            <a:r>
              <a:rPr lang="en-US" altLang="ko-KR" sz="1662" dirty="0"/>
              <a:t>&lt;head&gt;</a:t>
            </a:r>
          </a:p>
          <a:p>
            <a:r>
              <a:rPr lang="en-US" altLang="ko-KR" sz="1662" dirty="0"/>
              <a:t>&lt;meta charset="utf-8"&gt;</a:t>
            </a:r>
          </a:p>
          <a:p>
            <a:r>
              <a:rPr lang="en-US" altLang="ko-KR" sz="1662" dirty="0"/>
              <a:t>&lt;title&gt;HTML5&lt;/title&gt;</a:t>
            </a:r>
          </a:p>
          <a:p>
            <a:r>
              <a:rPr lang="en-US" altLang="ko-KR" sz="1662" dirty="0"/>
              <a:t>&lt;/head&gt;</a:t>
            </a:r>
          </a:p>
          <a:p>
            <a:r>
              <a:rPr lang="en-US" altLang="ko-KR" sz="1662" dirty="0"/>
              <a:t>&lt;body&gt;</a:t>
            </a:r>
          </a:p>
          <a:p>
            <a:r>
              <a:rPr lang="en-US" altLang="ko-KR" sz="1662" dirty="0"/>
              <a:t>&lt;h1&gt;Title&lt;/h1&gt;</a:t>
            </a:r>
          </a:p>
          <a:p>
            <a:r>
              <a:rPr lang="en-US" altLang="ko-KR" sz="1662" dirty="0"/>
              <a:t>&lt;!-- html comment --&gt;</a:t>
            </a:r>
          </a:p>
          <a:p>
            <a:endParaRPr lang="en-US" altLang="ko-KR" sz="1662" dirty="0"/>
          </a:p>
          <a:p>
            <a:r>
              <a:rPr lang="en-US" altLang="ko-KR" sz="1662" dirty="0"/>
              <a:t>&lt;/body&gt;</a:t>
            </a:r>
          </a:p>
          <a:p>
            <a:r>
              <a:rPr lang="en-US" altLang="ko-KR" sz="1662" dirty="0"/>
              <a:t>&lt;/html&gt;</a:t>
            </a:r>
            <a:endParaRPr lang="ko-KR" altLang="en-US" sz="1662" dirty="0"/>
          </a:p>
        </p:txBody>
      </p:sp>
      <p:sp>
        <p:nvSpPr>
          <p:cNvPr id="2" name="설명선: 선 1"/>
          <p:cNvSpPr/>
          <p:nvPr/>
        </p:nvSpPr>
        <p:spPr>
          <a:xfrm>
            <a:off x="5724128" y="1881960"/>
            <a:ext cx="2088232" cy="288032"/>
          </a:xfrm>
          <a:prstGeom prst="borderCallout1">
            <a:avLst>
              <a:gd name="adj1" fmla="val 18750"/>
              <a:gd name="adj2" fmla="val -8333"/>
              <a:gd name="adj3" fmla="val 155651"/>
              <a:gd name="adj4" fmla="val -13908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DTD</a:t>
            </a:r>
            <a:r>
              <a:rPr lang="ko-KR" altLang="en-US" dirty="0"/>
              <a:t> </a:t>
            </a:r>
            <a:r>
              <a:rPr lang="ko-KR" altLang="en-US" dirty="0" err="1"/>
              <a:t>선언부</a:t>
            </a:r>
            <a:endParaRPr lang="ko-KR" altLang="en-US" dirty="0"/>
          </a:p>
        </p:txBody>
      </p:sp>
      <p:sp>
        <p:nvSpPr>
          <p:cNvPr id="5" name="설명선: 선 4"/>
          <p:cNvSpPr/>
          <p:nvPr/>
        </p:nvSpPr>
        <p:spPr>
          <a:xfrm>
            <a:off x="6156176" y="2636912"/>
            <a:ext cx="2088232" cy="288032"/>
          </a:xfrm>
          <a:prstGeom prst="borderCallout1">
            <a:avLst>
              <a:gd name="adj1" fmla="val 18750"/>
              <a:gd name="adj2" fmla="val -8333"/>
              <a:gd name="adj3" fmla="val 112501"/>
              <a:gd name="adj4" fmla="val -106353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HEAD</a:t>
            </a:r>
            <a:r>
              <a:rPr lang="ko-KR" altLang="en-US" dirty="0"/>
              <a:t> 영역</a:t>
            </a:r>
          </a:p>
        </p:txBody>
      </p:sp>
      <p:sp>
        <p:nvSpPr>
          <p:cNvPr id="6" name="설명선: 선 5"/>
          <p:cNvSpPr/>
          <p:nvPr/>
        </p:nvSpPr>
        <p:spPr>
          <a:xfrm>
            <a:off x="5868144" y="4005064"/>
            <a:ext cx="2088232" cy="288032"/>
          </a:xfrm>
          <a:prstGeom prst="borderCallout1">
            <a:avLst>
              <a:gd name="adj1" fmla="val 18750"/>
              <a:gd name="adj2" fmla="val -8333"/>
              <a:gd name="adj3" fmla="val 26200"/>
              <a:gd name="adj4" fmla="val -110179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BODY</a:t>
            </a:r>
            <a:r>
              <a:rPr lang="ko-KR" altLang="en-US" dirty="0"/>
              <a:t> 영역</a:t>
            </a:r>
          </a:p>
        </p:txBody>
      </p:sp>
    </p:spTree>
    <p:extLst>
      <p:ext uri="{BB962C8B-B14F-4D97-AF65-F5344CB8AC3E}">
        <p14:creationId xmlns:p14="http://schemas.microsoft.com/office/powerpoint/2010/main" val="795331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71472" y="500042"/>
            <a:ext cx="8229600" cy="1143000"/>
          </a:xfrm>
        </p:spPr>
        <p:txBody>
          <a:bodyPr/>
          <a:lstStyle/>
          <a:p>
            <a:r>
              <a:rPr lang="ko-KR" altLang="en-US" dirty="0" err="1"/>
              <a:t>표제달기</a:t>
            </a:r>
            <a:r>
              <a:rPr lang="ko-KR" altLang="en-US" dirty="0"/>
              <a:t> </a:t>
            </a:r>
            <a:r>
              <a:rPr lang="en-US" altLang="ko-KR" dirty="0"/>
              <a:t>– h1~h6</a:t>
            </a:r>
            <a:endParaRPr lang="ko-KR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3" y="1704975"/>
            <a:ext cx="7090360" cy="47483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 tag - </a:t>
            </a:r>
            <a:r>
              <a:rPr lang="ko-KR" altLang="en-US" dirty="0"/>
              <a:t>문단 나누기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2214554"/>
            <a:ext cx="7847013" cy="3857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BR Tag - </a:t>
            </a:r>
            <a:r>
              <a:rPr lang="ko-KR" altLang="en-US" dirty="0" err="1"/>
              <a:t>줄바꿈</a:t>
            </a:r>
            <a:endParaRPr lang="ko-KR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2000240"/>
            <a:ext cx="7713663" cy="194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857224" y="4429132"/>
            <a:ext cx="7500990" cy="14773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&lt;p align="center"&gt;</a:t>
            </a:r>
          </a:p>
          <a:p>
            <a:r>
              <a:rPr lang="ko-KR" altLang="en-US" dirty="0"/>
              <a:t>중앙정렬 문단 만들기</a:t>
            </a:r>
            <a:r>
              <a:rPr lang="en-US" altLang="ko-KR" dirty="0"/>
              <a:t>&lt;</a:t>
            </a:r>
            <a:r>
              <a:rPr lang="en-US" altLang="ko-KR" dirty="0" err="1"/>
              <a:t>br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줄 바꿈</a:t>
            </a:r>
            <a:r>
              <a:rPr lang="en-US" altLang="ko-KR" dirty="0"/>
              <a:t>&lt;</a:t>
            </a:r>
            <a:r>
              <a:rPr lang="en-US" altLang="ko-KR" dirty="0" err="1"/>
              <a:t>br</a:t>
            </a:r>
            <a:r>
              <a:rPr lang="en-US" altLang="ko-KR" dirty="0"/>
              <a:t>&gt; &lt;</a:t>
            </a:r>
            <a:r>
              <a:rPr lang="en-US" altLang="ko-KR" dirty="0" err="1"/>
              <a:t>br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줄 바꿈 </a:t>
            </a:r>
            <a:r>
              <a:rPr lang="en-US" altLang="ko-KR" dirty="0"/>
              <a:t>2</a:t>
            </a:r>
            <a:r>
              <a:rPr lang="ko-KR" altLang="en-US" dirty="0"/>
              <a:t>번</a:t>
            </a:r>
          </a:p>
          <a:p>
            <a:r>
              <a:rPr lang="en-US" altLang="ko-KR" dirty="0"/>
              <a:t>&lt;/p&gt;</a:t>
            </a:r>
            <a:endParaRPr lang="ko-KR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DIV Tag – </a:t>
            </a:r>
            <a:r>
              <a:rPr lang="ko-KR" altLang="en-US" dirty="0"/>
              <a:t>블록 구성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9138" y="1752600"/>
            <a:ext cx="7704137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BLOCKQUOTE  Tag - </a:t>
            </a:r>
            <a:r>
              <a:rPr lang="ko-KR" altLang="en-US" dirty="0"/>
              <a:t>인용문</a:t>
            </a:r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2"/>
          <a:srcRect b="53007"/>
          <a:stretch>
            <a:fillRect/>
          </a:stretch>
        </p:blipFill>
        <p:spPr bwMode="auto">
          <a:xfrm>
            <a:off x="714348" y="2000240"/>
            <a:ext cx="7694613" cy="178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928662" y="4071942"/>
            <a:ext cx="7500990" cy="20313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&lt;h2&gt;</a:t>
            </a:r>
            <a:r>
              <a:rPr lang="ko-KR" altLang="en-US" dirty="0" err="1"/>
              <a:t>느리게사는</a:t>
            </a:r>
            <a:r>
              <a:rPr lang="ko-KR" altLang="en-US" dirty="0"/>
              <a:t> 즐거움에서 </a:t>
            </a:r>
            <a:r>
              <a:rPr lang="en-US" altLang="ko-KR" dirty="0"/>
              <a:t>&lt;/h2&gt;</a:t>
            </a:r>
          </a:p>
          <a:p>
            <a:r>
              <a:rPr lang="en-US" altLang="ko-KR" dirty="0"/>
              <a:t>&lt;</a:t>
            </a:r>
            <a:r>
              <a:rPr lang="en-US" altLang="ko-KR" dirty="0" err="1"/>
              <a:t>blockquote</a:t>
            </a:r>
            <a:r>
              <a:rPr lang="en-US" altLang="ko-KR" dirty="0"/>
              <a:t>&gt;</a:t>
            </a:r>
            <a:r>
              <a:rPr lang="ko-KR" altLang="en-US" dirty="0"/>
              <a:t>우리가 하는 걱정거리의 </a:t>
            </a:r>
            <a:r>
              <a:rPr lang="en-US" altLang="ko-KR" dirty="0"/>
              <a:t>40%</a:t>
            </a:r>
            <a:r>
              <a:rPr lang="ko-KR" altLang="en-US" dirty="0"/>
              <a:t>는 절대 일어나지 않을 것에 대한 것이고</a:t>
            </a:r>
          </a:p>
          <a:p>
            <a:r>
              <a:rPr lang="en-US" altLang="ko-KR" dirty="0"/>
              <a:t>30%</a:t>
            </a:r>
            <a:r>
              <a:rPr lang="ko-KR" altLang="en-US" dirty="0"/>
              <a:t>는 이미 일어난 사건들</a:t>
            </a:r>
            <a:r>
              <a:rPr lang="en-US" altLang="ko-KR" dirty="0"/>
              <a:t>, 22%</a:t>
            </a:r>
            <a:r>
              <a:rPr lang="ko-KR" altLang="en-US" dirty="0"/>
              <a:t>는 사소한 사건들</a:t>
            </a:r>
            <a:r>
              <a:rPr lang="en-US" altLang="ko-KR" dirty="0"/>
              <a:t>, 4%</a:t>
            </a:r>
            <a:r>
              <a:rPr lang="ko-KR" altLang="en-US" dirty="0"/>
              <a:t>는 우리가 바꿀 수 없는 것들에 대한 것들이다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나머지 </a:t>
            </a:r>
            <a:r>
              <a:rPr lang="en-US" altLang="ko-KR" dirty="0"/>
              <a:t>4%</a:t>
            </a:r>
            <a:r>
              <a:rPr lang="ko-KR" altLang="en-US" dirty="0"/>
              <a:t>만이 우리가 대처할 수 있는 진짜 사건이다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,96%</a:t>
            </a:r>
            <a:r>
              <a:rPr lang="ko-KR" altLang="en-US" dirty="0"/>
              <a:t>의 걱정거리가 쓸데없는 것이다</a:t>
            </a:r>
            <a:r>
              <a:rPr lang="en-US" altLang="ko-KR" dirty="0"/>
              <a:t>.&lt;/</a:t>
            </a:r>
            <a:r>
              <a:rPr lang="en-US" altLang="ko-KR" dirty="0" err="1"/>
              <a:t>blockquote</a:t>
            </a:r>
            <a:r>
              <a:rPr lang="en-US" altLang="ko-KR" dirty="0"/>
              <a:t>&gt;</a:t>
            </a:r>
            <a:endParaRPr lang="ko-KR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HR Tag – </a:t>
            </a:r>
            <a:r>
              <a:rPr lang="ko-KR" altLang="en-US" dirty="0"/>
              <a:t>수평선 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2071678"/>
            <a:ext cx="7989887" cy="303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914400" y="285728"/>
            <a:ext cx="8229600" cy="1143000"/>
          </a:xfrm>
        </p:spPr>
        <p:txBody>
          <a:bodyPr/>
          <a:lstStyle/>
          <a:p>
            <a:r>
              <a:rPr lang="ko-KR" altLang="en-US" dirty="0"/>
              <a:t>글자 장식하기 태그들</a:t>
            </a: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8662" y="1495425"/>
            <a:ext cx="7227887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body" idx="1"/>
          </p:nvPr>
        </p:nvSpPr>
        <p:spPr>
          <a:xfrm>
            <a:off x="63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5600" lvl="0" indent="-26193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Char char="▪"/>
            </a:pPr>
            <a:r>
              <a:rPr lang="ko-KR" dirty="0"/>
              <a:t>팀 </a:t>
            </a:r>
            <a:r>
              <a:rPr lang="ko-KR" dirty="0" err="1"/>
              <a:t>버너스</a:t>
            </a:r>
            <a:r>
              <a:rPr lang="ko-KR" dirty="0"/>
              <a:t> 리</a:t>
            </a:r>
            <a:endParaRPr dirty="0"/>
          </a:p>
          <a:p>
            <a:pPr marL="534988" lvl="1" indent="-1778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</a:pPr>
            <a:r>
              <a:rPr lang="ko-KR" dirty="0"/>
              <a:t>최초 웹 개발자</a:t>
            </a:r>
            <a:endParaRPr dirty="0"/>
          </a:p>
          <a:p>
            <a:pPr marL="534988" lvl="1" indent="-1778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</a:pPr>
            <a:r>
              <a:rPr lang="ko-KR" dirty="0"/>
              <a:t>W3CWorld </a:t>
            </a:r>
            <a:r>
              <a:rPr lang="ko-KR" dirty="0" err="1"/>
              <a:t>Wide</a:t>
            </a:r>
            <a:r>
              <a:rPr lang="ko-KR" dirty="0"/>
              <a:t> </a:t>
            </a:r>
            <a:r>
              <a:rPr lang="ko-KR" dirty="0" err="1"/>
              <a:t>Web</a:t>
            </a:r>
            <a:r>
              <a:rPr lang="ko-KR" dirty="0"/>
              <a:t> </a:t>
            </a:r>
            <a:r>
              <a:rPr lang="ko-KR" dirty="0" err="1"/>
              <a:t>Consortium</a:t>
            </a:r>
            <a:r>
              <a:rPr lang="ko-KR" dirty="0"/>
              <a:t>  창설</a:t>
            </a:r>
            <a:endParaRPr dirty="0"/>
          </a:p>
          <a:p>
            <a:pPr marL="534988" lvl="1" indent="-1778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</a:pPr>
            <a:r>
              <a:rPr lang="ko-KR" dirty="0"/>
              <a:t>HTML 표준을 비롯한 웹 표준안을 제작, 제안하는 일을 하는 국제적인 웹 표준화 단체</a:t>
            </a:r>
            <a:endParaRPr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pic>
        <p:nvPicPr>
          <p:cNvPr id="96" name="Google Shape;9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3568" y="2564905"/>
            <a:ext cx="5554008" cy="21602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" name="Google Shape;97;p13"/>
          <p:cNvGrpSpPr/>
          <p:nvPr/>
        </p:nvGrpSpPr>
        <p:grpSpPr>
          <a:xfrm>
            <a:off x="6344383" y="2564905"/>
            <a:ext cx="2554981" cy="2647052"/>
            <a:chOff x="6237576" y="3501008"/>
            <a:chExt cx="2554981" cy="2647052"/>
          </a:xfrm>
        </p:grpSpPr>
        <p:pic>
          <p:nvPicPr>
            <p:cNvPr id="98" name="Google Shape;98;p13"/>
            <p:cNvPicPr preferRelativeResize="0"/>
            <p:nvPr/>
          </p:nvPicPr>
          <p:blipFill rotWithShape="1">
            <a:blip r:embed="rId4">
              <a:alphaModFix/>
            </a:blip>
            <a:srcRect t="10881"/>
            <a:stretch/>
          </p:blipFill>
          <p:spPr>
            <a:xfrm>
              <a:off x="6237576" y="3789040"/>
              <a:ext cx="2554981" cy="23590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" name="Google Shape;99;p13"/>
            <p:cNvSpPr/>
            <p:nvPr/>
          </p:nvSpPr>
          <p:spPr>
            <a:xfrm>
              <a:off x="7668344" y="3501008"/>
              <a:ext cx="1124213" cy="288032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Dotum"/>
                <a:ea typeface="Dotum"/>
                <a:cs typeface="Dotum"/>
                <a:sym typeface="Dotum"/>
              </a:endParaRPr>
            </a:p>
          </p:txBody>
        </p:sp>
      </p:grpSp>
      <p:sp>
        <p:nvSpPr>
          <p:cNvPr id="3" name="제목 2">
            <a:extLst>
              <a:ext uri="{FF2B5EF4-FFF2-40B4-BE49-F238E27FC236}">
                <a16:creationId xmlns:a16="http://schemas.microsoft.com/office/drawing/2014/main" id="{A7CA23A7-7297-43CE-BB66-66A4D4510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WWW </a:t>
            </a:r>
            <a:r>
              <a:rPr lang="ko-KR" altLang="en-US" dirty="0"/>
              <a:t>개요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OL,UL,LI Tag -  </a:t>
            </a:r>
            <a:r>
              <a:rPr lang="ko-KR" altLang="en-US" dirty="0"/>
              <a:t>목록 문단</a:t>
            </a: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 t="21831"/>
          <a:stretch>
            <a:fillRect/>
          </a:stretch>
        </p:blipFill>
        <p:spPr bwMode="auto">
          <a:xfrm>
            <a:off x="285720" y="2071678"/>
            <a:ext cx="7923213" cy="3171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DL,DT,DD Tag – </a:t>
            </a:r>
            <a:r>
              <a:rPr lang="ko-KR" altLang="en-US" dirty="0"/>
              <a:t>정의 문단</a:t>
            </a: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2000240"/>
            <a:ext cx="7827963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Quiz</a:t>
            </a:r>
            <a:endParaRPr lang="ko-KR" altLang="en-US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71736" y="1285860"/>
            <a:ext cx="4181475" cy="2914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71736" y="4214818"/>
            <a:ext cx="1543050" cy="194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Quiz</a:t>
            </a:r>
            <a:endParaRPr lang="ko-KR" alt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2143116"/>
            <a:ext cx="4181475" cy="2695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158" y="5000636"/>
            <a:ext cx="8447087" cy="771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WEB COLOR</a:t>
            </a:r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1935480"/>
            <a:ext cx="8229600" cy="779140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문서 배경 색상</a:t>
            </a:r>
            <a:r>
              <a:rPr lang="en-US" altLang="ko-KR" sz="2000" dirty="0"/>
              <a:t>, </a:t>
            </a:r>
            <a:r>
              <a:rPr lang="ko-KR" altLang="en-US" sz="2000" dirty="0"/>
              <a:t>테이블 전체나 셀의 배경 색상 </a:t>
            </a:r>
            <a:r>
              <a:rPr lang="en-US" altLang="ko-KR" sz="2000" dirty="0"/>
              <a:t>, </a:t>
            </a:r>
            <a:r>
              <a:rPr lang="ko-KR" altLang="en-US" sz="2000" dirty="0"/>
              <a:t>글자 색상에 사용되는 색상은 영문 </a:t>
            </a:r>
            <a:r>
              <a:rPr lang="ko-KR" altLang="en-US" sz="2000" dirty="0" err="1"/>
              <a:t>색상명이나</a:t>
            </a:r>
            <a:r>
              <a:rPr lang="ko-KR" altLang="en-US" sz="2000" dirty="0"/>
              <a:t> </a:t>
            </a:r>
            <a:r>
              <a:rPr lang="en-US" altLang="ko-KR" sz="2000" dirty="0"/>
              <a:t>16</a:t>
            </a:r>
            <a:r>
              <a:rPr lang="ko-KR" altLang="en-US" sz="2000" dirty="0"/>
              <a:t>진수 색상 </a:t>
            </a:r>
            <a:r>
              <a:rPr lang="ko-KR" altLang="en-US" sz="2000" dirty="0" err="1"/>
              <a:t>코드값을</a:t>
            </a:r>
            <a:r>
              <a:rPr lang="ko-KR" altLang="en-US" sz="2000" dirty="0"/>
              <a:t> 이용한다</a:t>
            </a:r>
            <a:r>
              <a:rPr lang="en-US" altLang="ko-KR" sz="2000" dirty="0"/>
              <a:t>. </a:t>
            </a:r>
            <a:endParaRPr lang="ko-KR" alt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1331640" y="2924944"/>
            <a:ext cx="4968552" cy="14773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&lt;font color=“#ff0000”&gt;</a:t>
            </a:r>
            <a:r>
              <a:rPr lang="ko-KR" altLang="en-US" dirty="0"/>
              <a:t>빨강</a:t>
            </a:r>
            <a:r>
              <a:rPr lang="en-US" altLang="ko-KR" dirty="0"/>
              <a:t>&lt;/font&gt;</a:t>
            </a:r>
          </a:p>
          <a:p>
            <a:r>
              <a:rPr lang="en-US" altLang="ko-KR" dirty="0"/>
              <a:t>&lt;hr color=“#0000ff”&gt;</a:t>
            </a:r>
          </a:p>
          <a:p>
            <a:r>
              <a:rPr lang="en-US" altLang="ko-KR" dirty="0"/>
              <a:t>&lt;body </a:t>
            </a:r>
            <a:r>
              <a:rPr lang="en-US" altLang="ko-KR" dirty="0" err="1"/>
              <a:t>bgcolor</a:t>
            </a:r>
            <a:r>
              <a:rPr lang="en-US" altLang="ko-KR" dirty="0"/>
              <a:t>=“#</a:t>
            </a:r>
            <a:r>
              <a:rPr lang="en-US" altLang="ko-KR" dirty="0" err="1"/>
              <a:t>cccccc</a:t>
            </a:r>
            <a:r>
              <a:rPr lang="en-US" altLang="ko-KR" dirty="0"/>
              <a:t>”&gt;</a:t>
            </a:r>
          </a:p>
          <a:p>
            <a:r>
              <a:rPr lang="en-US" altLang="ko-KR" dirty="0"/>
              <a:t>&lt;table </a:t>
            </a:r>
            <a:r>
              <a:rPr lang="en-US" altLang="ko-KR" dirty="0" err="1"/>
              <a:t>bgcolor</a:t>
            </a:r>
            <a:r>
              <a:rPr lang="en-US" altLang="ko-KR" dirty="0"/>
              <a:t>=“#</a:t>
            </a:r>
            <a:r>
              <a:rPr lang="en-US" altLang="ko-KR" dirty="0" err="1"/>
              <a:t>efefef</a:t>
            </a:r>
            <a:r>
              <a:rPr lang="en-US" altLang="ko-KR" dirty="0"/>
              <a:t>”&gt;</a:t>
            </a:r>
          </a:p>
          <a:p>
            <a:r>
              <a:rPr lang="en-US" altLang="ko-KR" dirty="0"/>
              <a:t>&lt;td </a:t>
            </a:r>
            <a:r>
              <a:rPr lang="en-US" altLang="ko-KR" dirty="0" err="1"/>
              <a:t>bgcolor</a:t>
            </a:r>
            <a:r>
              <a:rPr lang="en-US" altLang="ko-KR" dirty="0"/>
              <a:t>=“#00fff00”&gt;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27584" y="5157192"/>
            <a:ext cx="7560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참조사이트 </a:t>
            </a:r>
            <a:r>
              <a:rPr lang="en-US" altLang="ko-KR" dirty="0"/>
              <a:t>: </a:t>
            </a:r>
          </a:p>
          <a:p>
            <a:pPr lvl="1"/>
            <a:r>
              <a:rPr lang="en-US" altLang="ko-KR" i="1" dirty="0">
                <a:hlinkClick r:id="rId2"/>
              </a:rPr>
              <a:t>https://www.w3schools.com/colors/colors_names.asp</a:t>
            </a:r>
            <a:endParaRPr lang="en-US" altLang="ko-KR" i="1" dirty="0"/>
          </a:p>
          <a:p>
            <a:pPr lvl="1"/>
            <a:r>
              <a:rPr lang="en-US" altLang="ko-KR" i="1" dirty="0">
                <a:hlinkClick r:id="rId3"/>
              </a:rPr>
              <a:t>http://htmlcolorcodes.com</a:t>
            </a:r>
            <a:r>
              <a:rPr lang="en-US" altLang="ko-KR" i="1" dirty="0"/>
              <a:t>/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WEB COLOR</a:t>
            </a:r>
            <a:endParaRPr lang="ko-KR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14810" y="1142984"/>
            <a:ext cx="4686300" cy="5286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이미지 및 하이퍼링크 경로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상대 경로 </a:t>
            </a:r>
            <a:r>
              <a:rPr lang="en-US" altLang="ko-KR" dirty="0"/>
              <a:t>– </a:t>
            </a:r>
            <a:r>
              <a:rPr lang="ko-KR" altLang="en-US" dirty="0"/>
              <a:t>현재 문서를 기준</a:t>
            </a:r>
            <a:endParaRPr lang="en-US" altLang="ko-KR" dirty="0"/>
          </a:p>
          <a:p>
            <a:pPr lvl="1"/>
            <a:r>
              <a:rPr lang="ko-KR" altLang="en-US" dirty="0"/>
              <a:t>하위 폴더 </a:t>
            </a:r>
            <a:r>
              <a:rPr lang="en-US" altLang="ko-KR" dirty="0"/>
              <a:t>images/photo.jpg</a:t>
            </a:r>
          </a:p>
          <a:p>
            <a:pPr lvl="1"/>
            <a:r>
              <a:rPr lang="ko-KR" altLang="en-US" dirty="0"/>
              <a:t>상위 폴더 </a:t>
            </a:r>
            <a:r>
              <a:rPr lang="en-US" altLang="ko-KR" dirty="0"/>
              <a:t>../images/photo.jpg</a:t>
            </a:r>
          </a:p>
          <a:p>
            <a:r>
              <a:rPr lang="ko-KR" altLang="en-US" dirty="0" err="1"/>
              <a:t>웹상</a:t>
            </a:r>
            <a:r>
              <a:rPr lang="ko-KR" altLang="en-US" dirty="0"/>
              <a:t> 경로 </a:t>
            </a:r>
            <a:r>
              <a:rPr lang="en-US" altLang="ko-KR" dirty="0"/>
              <a:t>– </a:t>
            </a:r>
            <a:r>
              <a:rPr lang="ko-KR" altLang="en-US" dirty="0"/>
              <a:t>온라인상의 이미지나 문서 경로로 이미지의 경우 마우스 우측 버튼 </a:t>
            </a:r>
            <a:r>
              <a:rPr lang="en-US" altLang="ko-KR" dirty="0"/>
              <a:t>[</a:t>
            </a:r>
            <a:r>
              <a:rPr lang="ko-KR" altLang="en-US" dirty="0"/>
              <a:t>속성</a:t>
            </a:r>
            <a:r>
              <a:rPr lang="en-US" altLang="ko-KR" dirty="0"/>
              <a:t>], [</a:t>
            </a:r>
            <a:r>
              <a:rPr lang="ko-KR" altLang="en-US" dirty="0"/>
              <a:t>주소</a:t>
            </a:r>
            <a:r>
              <a:rPr lang="en-US" altLang="ko-KR" dirty="0"/>
              <a:t>(URL)]</a:t>
            </a:r>
            <a:r>
              <a:rPr lang="ko-KR" altLang="en-US" dirty="0"/>
              <a:t>에서 확인 가능</a:t>
            </a:r>
            <a:r>
              <a:rPr lang="en-US" altLang="ko-KR" dirty="0"/>
              <a:t>. </a:t>
            </a:r>
          </a:p>
          <a:p>
            <a:pPr lvl="1"/>
            <a:r>
              <a:rPr lang="en-US" altLang="ko-KR" dirty="0"/>
              <a:t>http://ejungle.co.kr/tooltech/tt_image/2201385.jpg</a:t>
            </a:r>
          </a:p>
          <a:p>
            <a:r>
              <a:rPr lang="ko-KR" altLang="en-US" dirty="0"/>
              <a:t>절대 경로 </a:t>
            </a:r>
            <a:r>
              <a:rPr lang="en-US" altLang="ko-KR" dirty="0"/>
              <a:t>– </a:t>
            </a:r>
            <a:r>
              <a:rPr lang="ko-KR" altLang="en-US" dirty="0"/>
              <a:t>서버에 위치한 </a:t>
            </a:r>
            <a:r>
              <a:rPr lang="ko-KR" altLang="en-US" dirty="0" err="1"/>
              <a:t>웹계정을</a:t>
            </a:r>
            <a:r>
              <a:rPr lang="ko-KR" altLang="en-US" dirty="0"/>
              <a:t> 기준으로 </a:t>
            </a:r>
            <a:r>
              <a:rPr lang="en-US" altLang="ko-KR" dirty="0"/>
              <a:t>‘/’ </a:t>
            </a:r>
            <a:r>
              <a:rPr lang="ko-KR" altLang="en-US" dirty="0"/>
              <a:t>가 루트로 지정함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/shop/images/photo.jpg</a:t>
            </a:r>
            <a:endParaRPr lang="ko-KR" alt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3568" y="62068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 sz="4400" dirty="0"/>
              <a:t>IMG tag – </a:t>
            </a:r>
            <a:r>
              <a:rPr lang="ko-KR" altLang="en-US" sz="4400" dirty="0"/>
              <a:t>이미지 삽입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F6C179-81EC-4704-949D-903317EF9A80}"/>
              </a:ext>
            </a:extLst>
          </p:cNvPr>
          <p:cNvSpPr txBox="1"/>
          <p:nvPr/>
        </p:nvSpPr>
        <p:spPr>
          <a:xfrm>
            <a:off x="467544" y="2060848"/>
            <a:ext cx="77105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&lt; </a:t>
            </a:r>
            <a:r>
              <a:rPr lang="en-US" altLang="ko-KR" sz="2000" dirty="0" err="1"/>
              <a:t>img</a:t>
            </a:r>
            <a:r>
              <a:rPr lang="en-US" altLang="ko-KR" sz="2000" dirty="0"/>
              <a:t> </a:t>
            </a:r>
            <a:r>
              <a:rPr lang="en-US" altLang="ko-KR" sz="2000" dirty="0" err="1"/>
              <a:t>src</a:t>
            </a:r>
            <a:r>
              <a:rPr lang="en-US" altLang="ko-KR" sz="2000" dirty="0"/>
              <a:t>=“</a:t>
            </a:r>
            <a:r>
              <a:rPr lang="ko-KR" altLang="en-US" sz="2000" dirty="0"/>
              <a:t>이미지경로</a:t>
            </a:r>
            <a:r>
              <a:rPr lang="en-US" altLang="ko-KR" sz="2000" dirty="0"/>
              <a:t>” alt=“</a:t>
            </a:r>
            <a:r>
              <a:rPr lang="ko-KR" altLang="en-US" sz="2000" dirty="0"/>
              <a:t>대체 텍스트＂ </a:t>
            </a:r>
            <a:r>
              <a:rPr lang="en-US" altLang="ko-KR" sz="2000" dirty="0"/>
              <a:t>style=“</a:t>
            </a:r>
            <a:r>
              <a:rPr lang="en-US" altLang="ko-KR" sz="2000" dirty="0" err="1"/>
              <a:t>css</a:t>
            </a:r>
            <a:r>
              <a:rPr lang="ko-KR" altLang="en-US" sz="2000" dirty="0"/>
              <a:t>속성</a:t>
            </a:r>
            <a:r>
              <a:rPr lang="en-US" altLang="ko-KR" sz="2000" dirty="0"/>
              <a:t>:</a:t>
            </a:r>
            <a:r>
              <a:rPr lang="ko-KR" altLang="en-US" sz="2000" dirty="0"/>
              <a:t>값</a:t>
            </a:r>
            <a:r>
              <a:rPr lang="en-US" altLang="ko-KR" sz="2000" dirty="0"/>
              <a:t>;” &gt;</a:t>
            </a:r>
            <a:endParaRPr lang="ko-KR" alt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F008F0-38D1-4C88-920B-DECBD06BFFFC}"/>
              </a:ext>
            </a:extLst>
          </p:cNvPr>
          <p:cNvSpPr txBox="1"/>
          <p:nvPr/>
        </p:nvSpPr>
        <p:spPr>
          <a:xfrm>
            <a:off x="899592" y="2746431"/>
            <a:ext cx="77105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/>
              <a:t>src</a:t>
            </a:r>
            <a:r>
              <a:rPr lang="en-US" altLang="ko-KR" dirty="0"/>
              <a:t> : </a:t>
            </a:r>
            <a:r>
              <a:rPr lang="ko-KR" altLang="en-US" dirty="0"/>
              <a:t>이미지 경로로 상대 경로나 웹상 경로로 </a:t>
            </a:r>
            <a:r>
              <a:rPr lang="ko-KR" altLang="en-US" dirty="0" smtClean="0"/>
              <a:t>표시</a:t>
            </a:r>
            <a:r>
              <a:rPr lang="en-US" altLang="ko-KR" dirty="0" smtClean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  </a:t>
            </a:r>
            <a:r>
              <a:rPr lang="ko-KR" altLang="en-US" dirty="0" err="1" smtClean="0"/>
              <a:t>웹이미지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png,jpg,gif</a:t>
            </a:r>
            <a:r>
              <a:rPr lang="en-US" altLang="ko-KR" dirty="0" smtClean="0"/>
              <a:t> / SVG</a:t>
            </a:r>
            <a:r>
              <a:rPr lang="ko-KR" altLang="en-US" dirty="0" smtClean="0"/>
              <a:t> </a:t>
            </a:r>
            <a:endParaRPr lang="en-US" altLang="ko-KR" dirty="0"/>
          </a:p>
          <a:p>
            <a:r>
              <a:rPr lang="en-US" altLang="ko-KR" dirty="0"/>
              <a:t>alt : </a:t>
            </a:r>
            <a:r>
              <a:rPr lang="ko-KR" altLang="en-US" dirty="0"/>
              <a:t>이미지 대신 나타나는 대체 텍스트 메시지 삽입</a:t>
            </a:r>
            <a:endParaRPr lang="en-US" altLang="ko-KR" dirty="0"/>
          </a:p>
          <a:p>
            <a:r>
              <a:rPr lang="en-US" altLang="ko-KR" dirty="0"/>
              <a:t>style : </a:t>
            </a:r>
            <a:r>
              <a:rPr lang="en-US" altLang="ko-KR" dirty="0" err="1"/>
              <a:t>css</a:t>
            </a:r>
            <a:r>
              <a:rPr lang="ko-KR" altLang="en-US" dirty="0"/>
              <a:t> 속성과 값을 이용하여 </a:t>
            </a:r>
            <a:r>
              <a:rPr lang="en-US" altLang="ko-KR" dirty="0" err="1"/>
              <a:t>css</a:t>
            </a:r>
            <a:r>
              <a:rPr lang="ko-KR" altLang="en-US" dirty="0"/>
              <a:t>를 적용할 때 사용 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3568" y="62068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 sz="4400" dirty="0"/>
              <a:t>IMG tag – </a:t>
            </a:r>
            <a:r>
              <a:rPr lang="ko-KR" altLang="en-US" sz="4400" dirty="0" smtClean="0"/>
              <a:t>이미지에 제목 달기</a:t>
            </a:r>
            <a:endParaRPr lang="ko-KR" altLang="en-US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F008F0-38D1-4C88-920B-DECBD06BFFFC}"/>
              </a:ext>
            </a:extLst>
          </p:cNvPr>
          <p:cNvSpPr txBox="1"/>
          <p:nvPr/>
        </p:nvSpPr>
        <p:spPr>
          <a:xfrm>
            <a:off x="1187624" y="2708920"/>
            <a:ext cx="63367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&lt;figure&gt;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            &lt;</a:t>
            </a:r>
            <a:r>
              <a:rPr lang="en-US" altLang="ko-KR" dirty="0" err="1"/>
              <a:t>img</a:t>
            </a:r>
            <a:r>
              <a:rPr lang="en-US" altLang="ko-KR" dirty="0"/>
              <a:t> </a:t>
            </a:r>
            <a:r>
              <a:rPr lang="en-US" altLang="ko-KR" dirty="0" err="1"/>
              <a:t>src</a:t>
            </a:r>
            <a:r>
              <a:rPr lang="en-US" altLang="ko-KR" dirty="0" smtClean="0"/>
              <a:t>="</a:t>
            </a:r>
            <a:r>
              <a:rPr lang="ko-KR" altLang="en-US" dirty="0"/>
              <a:t> </a:t>
            </a:r>
            <a:r>
              <a:rPr lang="ko-KR" altLang="en-US" dirty="0" err="1"/>
              <a:t>이미지경로</a:t>
            </a:r>
            <a:r>
              <a:rPr lang="ko-KR" altLang="en-US" dirty="0"/>
              <a:t> </a:t>
            </a:r>
            <a:r>
              <a:rPr lang="en-US" altLang="ko-KR" dirty="0" smtClean="0"/>
              <a:t>"</a:t>
            </a:r>
            <a:r>
              <a:rPr lang="en-US" altLang="ko-KR" dirty="0"/>
              <a:t> alt</a:t>
            </a:r>
            <a:r>
              <a:rPr lang="en-US" altLang="ko-KR" dirty="0" smtClean="0"/>
              <a:t>="</a:t>
            </a:r>
            <a:r>
              <a:rPr lang="ko-KR" altLang="en-US" dirty="0"/>
              <a:t> 대체 텍스트 </a:t>
            </a:r>
            <a:r>
              <a:rPr lang="en-US" altLang="ko-KR" dirty="0" smtClean="0"/>
              <a:t>"&gt;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ko-KR" altLang="en-US" dirty="0"/>
              <a:t>            </a:t>
            </a:r>
            <a:r>
              <a:rPr lang="en-US" altLang="ko-KR" dirty="0"/>
              <a:t>&lt;</a:t>
            </a:r>
            <a:r>
              <a:rPr lang="en-US" altLang="ko-KR" dirty="0" err="1" smtClean="0"/>
              <a:t>figcaption</a:t>
            </a:r>
            <a:r>
              <a:rPr lang="en-US" altLang="ko-KR" dirty="0" smtClean="0"/>
              <a:t>&gt;</a:t>
            </a:r>
            <a:r>
              <a:rPr lang="ko-KR" altLang="en-US" dirty="0" err="1" smtClean="0"/>
              <a:t>이미지제목</a:t>
            </a:r>
            <a:r>
              <a:rPr lang="en-US" altLang="ko-KR" dirty="0" smtClean="0"/>
              <a:t>&lt;/</a:t>
            </a:r>
            <a:r>
              <a:rPr lang="en-US" altLang="ko-KR" dirty="0" err="1"/>
              <a:t>figcaption</a:t>
            </a:r>
            <a:r>
              <a:rPr lang="en-US" altLang="ko-KR" dirty="0"/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/>
              <a:t>&lt;/</a:t>
            </a:r>
            <a:r>
              <a:rPr lang="en-US" altLang="ko-KR" dirty="0"/>
              <a:t>figure&gt;</a:t>
            </a:r>
          </a:p>
        </p:txBody>
      </p:sp>
    </p:spTree>
    <p:extLst>
      <p:ext uri="{BB962C8B-B14F-4D97-AF65-F5344CB8AC3E}">
        <p14:creationId xmlns:p14="http://schemas.microsoft.com/office/powerpoint/2010/main" val="4221780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10941" y="980728"/>
            <a:ext cx="8229600" cy="1143000"/>
          </a:xfrm>
        </p:spPr>
        <p:txBody>
          <a:bodyPr/>
          <a:lstStyle/>
          <a:p>
            <a:r>
              <a:rPr lang="en-US" altLang="ko-KR" dirty="0"/>
              <a:t>A Tag - </a:t>
            </a:r>
            <a:r>
              <a:rPr lang="ko-KR" altLang="en-US" dirty="0"/>
              <a:t>하이퍼링크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75656" y="2564904"/>
            <a:ext cx="55446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&lt;a </a:t>
            </a:r>
            <a:r>
              <a:rPr lang="en-US" altLang="ko-KR" dirty="0" err="1"/>
              <a:t>href</a:t>
            </a:r>
            <a:r>
              <a:rPr lang="en-US" altLang="ko-KR" dirty="0"/>
              <a:t>="URL" target="_blank" title="</a:t>
            </a:r>
            <a:r>
              <a:rPr lang="ko-KR" altLang="en-US" dirty="0" err="1"/>
              <a:t>보충설명</a:t>
            </a:r>
            <a:r>
              <a:rPr lang="en-US" altLang="ko-KR" dirty="0"/>
              <a:t>"&gt;</a:t>
            </a:r>
          </a:p>
          <a:p>
            <a:r>
              <a:rPr lang="en-US" altLang="ko-KR" dirty="0" smtClean="0"/>
              <a:t>	</a:t>
            </a:r>
            <a:r>
              <a:rPr lang="ko-KR" altLang="en-US" dirty="0" err="1" smtClean="0"/>
              <a:t>글내용이나</a:t>
            </a:r>
            <a:r>
              <a:rPr lang="ko-KR" altLang="en-US" dirty="0" smtClean="0"/>
              <a:t> </a:t>
            </a:r>
            <a:r>
              <a:rPr lang="ko-KR" altLang="en-US" dirty="0"/>
              <a:t>이미지</a:t>
            </a:r>
          </a:p>
          <a:p>
            <a:r>
              <a:rPr lang="en-US" altLang="ko-KR" dirty="0"/>
              <a:t>&lt;/a&gt;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3568" y="3933056"/>
            <a:ext cx="8056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target="_blank" : </a:t>
            </a:r>
            <a:r>
              <a:rPr lang="ko-KR" altLang="en-US" dirty="0" err="1"/>
              <a:t>새탭으로</a:t>
            </a:r>
            <a:r>
              <a:rPr lang="ko-KR" altLang="en-US" dirty="0"/>
              <a:t> 하이퍼링크 </a:t>
            </a:r>
            <a:r>
              <a:rPr lang="ko-KR" altLang="en-US" dirty="0" err="1" smtClean="0"/>
              <a:t>연결시</a:t>
            </a:r>
            <a:r>
              <a:rPr lang="ko-KR" altLang="en-US" dirty="0" smtClean="0"/>
              <a:t> 사용된다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ko-KR" altLang="en-US" dirty="0"/>
          </a:p>
          <a:p>
            <a:r>
              <a:rPr lang="en-US" altLang="ko-KR" dirty="0"/>
              <a:t>title="</a:t>
            </a:r>
            <a:r>
              <a:rPr lang="ko-KR" altLang="en-US" dirty="0" err="1"/>
              <a:t>보충설명</a:t>
            </a:r>
            <a:r>
              <a:rPr lang="en-US" altLang="ko-KR" dirty="0"/>
              <a:t>" : </a:t>
            </a:r>
            <a:r>
              <a:rPr lang="ko-KR" altLang="en-US" dirty="0" err="1"/>
              <a:t>툴팁형태로</a:t>
            </a:r>
            <a:r>
              <a:rPr lang="ko-KR" altLang="en-US" dirty="0"/>
              <a:t> 보충설명이 표시된다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48064" y="749850"/>
            <a:ext cx="3886914" cy="267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63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altLang="ko-KR" dirty="0"/>
              <a:t>WWW </a:t>
            </a:r>
            <a:r>
              <a:rPr lang="ko-KR" altLang="en-US" dirty="0"/>
              <a:t>개요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1"/>
          </p:nvPr>
        </p:nvSpPr>
        <p:spPr>
          <a:xfrm>
            <a:off x="63501" y="773705"/>
            <a:ext cx="8963994" cy="5751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5600" lvl="0" indent="-26193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Char char="▪"/>
            </a:pPr>
            <a:r>
              <a:rPr lang="ko-KR" dirty="0"/>
              <a:t>웹(</a:t>
            </a:r>
            <a:r>
              <a:rPr lang="ko-KR" dirty="0" err="1"/>
              <a:t>Web</a:t>
            </a:r>
            <a:r>
              <a:rPr lang="ko-KR" dirty="0"/>
              <a:t>): </a:t>
            </a:r>
            <a:r>
              <a:rPr lang="ko-KR" b="0" dirty="0"/>
              <a:t>요청과 응답 과정 (예 : 치킨 주문)</a:t>
            </a:r>
            <a:endParaRPr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2619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Char char="▪"/>
            </a:pPr>
            <a:r>
              <a:rPr lang="ko-KR" dirty="0"/>
              <a:t>URL: </a:t>
            </a:r>
            <a:r>
              <a:rPr lang="ko-KR" b="0" dirty="0"/>
              <a:t>웹에서 어떤 대상을 구분하는 주소</a:t>
            </a:r>
            <a:endParaRPr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93662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2600"/>
              <a:buNone/>
            </a:pPr>
            <a:endParaRPr b="0" dirty="0"/>
          </a:p>
        </p:txBody>
      </p:sp>
      <p:pic>
        <p:nvPicPr>
          <p:cNvPr id="154" name="Google Shape;154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87724" y="3789040"/>
            <a:ext cx="4968552" cy="3026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000" dirty="0"/>
              <a:t>QUIZ</a:t>
            </a:r>
            <a:endParaRPr lang="ko-KR" altLang="en-US" sz="6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37693E-F99F-4912-930D-F53E2A981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1052736"/>
            <a:ext cx="6277541" cy="53211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5801446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000" dirty="0"/>
              <a:t>QUIZ</a:t>
            </a:r>
            <a:endParaRPr lang="ko-KR" altLang="en-US" sz="6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9BA851A-6F46-44DA-A397-18B1E081E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1048512"/>
            <a:ext cx="4924425" cy="5105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189771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테이블 관련 </a:t>
            </a:r>
            <a:r>
              <a:rPr lang="en-US" altLang="ko-KR" dirty="0"/>
              <a:t>Tag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8830338"/>
              </p:ext>
            </p:extLst>
          </p:nvPr>
        </p:nvGraphicFramePr>
        <p:xfrm>
          <a:off x="457200" y="2249488"/>
          <a:ext cx="8229600" cy="3977640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328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008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table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테이블을 정의한다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테이블의 행을 지정한다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테이블의 </a:t>
                      </a:r>
                      <a:r>
                        <a:rPr lang="ko-KR" altLang="en-US" dirty="0" err="1"/>
                        <a:t>제목셀을</a:t>
                      </a:r>
                      <a:r>
                        <a:rPr lang="ko-KR" altLang="en-US" dirty="0"/>
                        <a:t> 지정한다</a:t>
                      </a:r>
                      <a:r>
                        <a:rPr lang="en-US" altLang="ko-KR" dirty="0"/>
                        <a:t>. </a:t>
                      </a:r>
                      <a:r>
                        <a:rPr lang="en-US" altLang="ko-KR" dirty="0" err="1"/>
                        <a:t>Tr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안에 위치한다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테이블의 셀을 지정한다</a:t>
                      </a:r>
                      <a:r>
                        <a:rPr lang="en-US" altLang="ko-KR" dirty="0"/>
                        <a:t>. </a:t>
                      </a:r>
                      <a:r>
                        <a:rPr lang="en-US" altLang="ko-KR" dirty="0" err="1"/>
                        <a:t>tr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안에 위치한다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caption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테이블 제목을 정의한다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0642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colgroup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세로 열 그룹을 정의한다</a:t>
                      </a:r>
                      <a:r>
                        <a:rPr lang="en-US" altLang="ko-KR" dirty="0"/>
                        <a:t>.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col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colgroup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안에 위치하며 열의 속성을 정의할 때 사용한다</a:t>
                      </a:r>
                      <a:r>
                        <a:rPr lang="en-US" altLang="ko-KR" dirty="0"/>
                        <a:t>.</a:t>
                      </a:r>
                    </a:p>
                    <a:p>
                      <a:pPr latinLnBrk="1"/>
                      <a:r>
                        <a:rPr lang="ko-KR" altLang="en-US" dirty="0"/>
                        <a:t>열의 속성이 같을 경우에는 </a:t>
                      </a:r>
                      <a:r>
                        <a:rPr lang="en-US" altLang="ko-KR" dirty="0"/>
                        <a:t>span </a:t>
                      </a:r>
                      <a:r>
                        <a:rPr lang="ko-KR" altLang="en-US" dirty="0"/>
                        <a:t>속성을 이용한다</a:t>
                      </a:r>
                      <a:r>
                        <a:rPr lang="en-US" altLang="ko-KR" dirty="0"/>
                        <a:t>.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thead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테이블 헤더 영역을 정의한다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tbody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테이블 바디 영역을 정의한다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809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tfoot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테이블 </a:t>
                      </a:r>
                      <a:r>
                        <a:rPr lang="ko-KR" altLang="en-US" dirty="0" err="1"/>
                        <a:t>푸터</a:t>
                      </a:r>
                      <a:r>
                        <a:rPr lang="ko-KR" altLang="en-US" dirty="0"/>
                        <a:t> 영역을 정의한다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21743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테이블 관련 </a:t>
            </a:r>
            <a:r>
              <a:rPr lang="en-US" altLang="ko-KR" dirty="0"/>
              <a:t>Tag</a:t>
            </a:r>
            <a:endParaRPr lang="ko-KR" altLang="en-US" dirty="0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43608" y="2204864"/>
            <a:ext cx="6429877" cy="387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3637772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테이블 관련 </a:t>
            </a:r>
            <a:r>
              <a:rPr lang="en-US" altLang="ko-KR" dirty="0"/>
              <a:t>Tag</a:t>
            </a:r>
            <a:endParaRPr lang="ko-KR" altLang="en-US" dirty="0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2000240"/>
            <a:ext cx="8075613" cy="349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테이블 관련 </a:t>
            </a:r>
            <a:r>
              <a:rPr lang="en-US" altLang="ko-KR" dirty="0"/>
              <a:t>Tag</a:t>
            </a:r>
            <a:endParaRPr lang="ko-KR" altLang="en-US" dirty="0"/>
          </a:p>
        </p:txBody>
      </p:sp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596" y="2071678"/>
            <a:ext cx="6837363" cy="3562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테이블 관련 </a:t>
            </a:r>
            <a:r>
              <a:rPr lang="en-US" altLang="ko-KR" dirty="0"/>
              <a:t>Tag</a:t>
            </a:r>
            <a:endParaRPr lang="ko-KR" altLang="en-US" dirty="0"/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2071678"/>
            <a:ext cx="5972175" cy="3762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테이블 관련 </a:t>
            </a:r>
            <a:r>
              <a:rPr lang="en-US" altLang="ko-KR" dirty="0"/>
              <a:t>Tag</a:t>
            </a:r>
            <a:endParaRPr lang="ko-KR" altLang="en-US" dirty="0"/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48" y="1857364"/>
            <a:ext cx="7656513" cy="4819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1560" y="332656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테이블 관련 </a:t>
            </a:r>
            <a:r>
              <a:rPr lang="en-US" altLang="ko-KR" sz="4000" dirty="0"/>
              <a:t>Tag</a:t>
            </a:r>
            <a:endParaRPr lang="ko-KR" alt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611560" y="1700808"/>
            <a:ext cx="3744416" cy="507831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&lt;table border="1" width="300"&gt;</a:t>
            </a:r>
          </a:p>
          <a:p>
            <a:r>
              <a:rPr lang="en-US" altLang="ko-KR" dirty="0"/>
              <a:t>&lt;caption&gt; 3x7 table &lt;/caption&gt;</a:t>
            </a:r>
          </a:p>
          <a:p>
            <a:r>
              <a:rPr lang="en-US" altLang="ko-KR" dirty="0"/>
              <a:t>&lt;</a:t>
            </a:r>
            <a:r>
              <a:rPr lang="en-US" altLang="ko-KR" dirty="0" err="1"/>
              <a:t>thead</a:t>
            </a:r>
            <a:r>
              <a:rPr lang="en-US" altLang="ko-KR" dirty="0"/>
              <a:t> style="</a:t>
            </a:r>
            <a:r>
              <a:rPr lang="en-US" altLang="ko-KR" dirty="0" err="1"/>
              <a:t>color:blue</a:t>
            </a:r>
            <a:r>
              <a:rPr lang="en-US" altLang="ko-KR" dirty="0"/>
              <a:t>"&gt;</a:t>
            </a:r>
          </a:p>
          <a:p>
            <a:r>
              <a:rPr lang="en-US" altLang="ko-KR" dirty="0"/>
              <a:t>&lt;</a:t>
            </a:r>
            <a:r>
              <a:rPr lang="en-US" altLang="ko-KR" dirty="0" err="1"/>
              <a:t>tr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</a:t>
            </a:r>
            <a:r>
              <a:rPr lang="en-US" altLang="ko-KR" dirty="0" err="1"/>
              <a:t>th</a:t>
            </a:r>
            <a:r>
              <a:rPr lang="en-US" altLang="ko-KR" dirty="0"/>
              <a:t>&gt;Heading1&lt;/</a:t>
            </a:r>
            <a:r>
              <a:rPr lang="en-US" altLang="ko-KR" dirty="0" err="1"/>
              <a:t>th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</a:t>
            </a:r>
            <a:r>
              <a:rPr lang="en-US" altLang="ko-KR" dirty="0" err="1"/>
              <a:t>th</a:t>
            </a:r>
            <a:r>
              <a:rPr lang="en-US" altLang="ko-KR" dirty="0"/>
              <a:t>&gt;Heading2&lt;/</a:t>
            </a:r>
            <a:r>
              <a:rPr lang="en-US" altLang="ko-KR" dirty="0" err="1"/>
              <a:t>th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</a:t>
            </a:r>
            <a:r>
              <a:rPr lang="en-US" altLang="ko-KR" dirty="0" err="1"/>
              <a:t>th</a:t>
            </a:r>
            <a:r>
              <a:rPr lang="en-US" altLang="ko-KR" dirty="0"/>
              <a:t>&gt;Heading3&lt;/</a:t>
            </a:r>
            <a:r>
              <a:rPr lang="en-US" altLang="ko-KR" dirty="0" err="1"/>
              <a:t>th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&lt;/</a:t>
            </a:r>
            <a:r>
              <a:rPr lang="en-US" altLang="ko-KR" dirty="0" err="1"/>
              <a:t>tr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&lt;/</a:t>
            </a:r>
            <a:r>
              <a:rPr lang="en-US" altLang="ko-KR" dirty="0" err="1"/>
              <a:t>thead</a:t>
            </a:r>
            <a:r>
              <a:rPr lang="en-US" altLang="ko-KR" dirty="0"/>
              <a:t>&gt;</a:t>
            </a:r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en-US" altLang="ko-KR" dirty="0" err="1"/>
              <a:t>tbody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</a:t>
            </a:r>
            <a:r>
              <a:rPr lang="en-US" altLang="ko-KR" dirty="0" err="1"/>
              <a:t>tr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&lt;td&gt;data 1&lt;/td&gt;</a:t>
            </a:r>
          </a:p>
          <a:p>
            <a:r>
              <a:rPr lang="en-US" altLang="ko-KR" dirty="0"/>
              <a:t>&lt;td&gt;data 2&lt;/td&gt;</a:t>
            </a:r>
          </a:p>
          <a:p>
            <a:r>
              <a:rPr lang="en-US" altLang="ko-KR" dirty="0"/>
              <a:t>&lt;td&gt;data 3&lt;/td&gt;</a:t>
            </a:r>
          </a:p>
          <a:p>
            <a:r>
              <a:rPr lang="en-US" altLang="ko-KR" dirty="0"/>
              <a:t>&lt;/</a:t>
            </a:r>
            <a:r>
              <a:rPr lang="en-US" altLang="ko-KR" dirty="0" err="1"/>
              <a:t>tr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&lt;/</a:t>
            </a:r>
            <a:r>
              <a:rPr lang="en-US" altLang="ko-KR" dirty="0" err="1"/>
              <a:t>tbody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60886" y="899465"/>
            <a:ext cx="396044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en-US" altLang="ko-KR" dirty="0" err="1"/>
              <a:t>tfoot</a:t>
            </a:r>
            <a:r>
              <a:rPr lang="en-US" altLang="ko-KR" dirty="0"/>
              <a:t> style="</a:t>
            </a:r>
            <a:r>
              <a:rPr lang="en-US" altLang="ko-KR" dirty="0" err="1"/>
              <a:t>color:deeppink</a:t>
            </a:r>
            <a:r>
              <a:rPr lang="en-US" altLang="ko-KR" dirty="0"/>
              <a:t>"&gt;</a:t>
            </a:r>
          </a:p>
          <a:p>
            <a:r>
              <a:rPr lang="en-US" altLang="ko-KR" dirty="0"/>
              <a:t>&lt;</a:t>
            </a:r>
            <a:r>
              <a:rPr lang="en-US" altLang="ko-KR" dirty="0" err="1"/>
              <a:t>tr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&lt;td&gt;Foot1&lt;/td&gt;</a:t>
            </a:r>
          </a:p>
          <a:p>
            <a:r>
              <a:rPr lang="en-US" altLang="ko-KR" dirty="0"/>
              <a:t>&lt;td&gt;Foot2&lt;/td&gt;</a:t>
            </a:r>
          </a:p>
          <a:p>
            <a:r>
              <a:rPr lang="en-US" altLang="ko-KR" dirty="0"/>
              <a:t>&lt;td&gt;Foot3&lt;/td&gt;</a:t>
            </a:r>
          </a:p>
          <a:p>
            <a:r>
              <a:rPr lang="en-US" altLang="ko-KR" dirty="0"/>
              <a:t>&lt;/</a:t>
            </a:r>
            <a:r>
              <a:rPr lang="en-US" altLang="ko-KR" dirty="0" err="1"/>
              <a:t>tr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&lt;/</a:t>
            </a:r>
            <a:r>
              <a:rPr lang="en-US" altLang="ko-KR" dirty="0" err="1"/>
              <a:t>tfoot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&lt;/table&gt;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702" y="3356992"/>
            <a:ext cx="4162425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2504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1560" y="332656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테이블 관련 </a:t>
            </a:r>
            <a:r>
              <a:rPr lang="en-US" altLang="ko-KR" sz="4000" dirty="0"/>
              <a:t>Tag</a:t>
            </a:r>
            <a:endParaRPr lang="ko-KR" alt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611560" y="1700808"/>
            <a:ext cx="7560840" cy="480131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&lt;table border="1" width="300"&gt;</a:t>
            </a:r>
          </a:p>
          <a:p>
            <a:r>
              <a:rPr lang="en-US" altLang="ko-KR" dirty="0"/>
              <a:t>&lt;caption&gt;3x5 table&lt;/caption&gt;</a:t>
            </a:r>
          </a:p>
          <a:p>
            <a:r>
              <a:rPr lang="en-US" altLang="ko-KR" dirty="0"/>
              <a:t>&lt;</a:t>
            </a:r>
            <a:r>
              <a:rPr lang="en-US" altLang="ko-KR" dirty="0" err="1"/>
              <a:t>colgroup</a:t>
            </a:r>
            <a:r>
              <a:rPr lang="en-US" altLang="ko-KR" dirty="0"/>
              <a:t>&gt;</a:t>
            </a:r>
          </a:p>
          <a:p>
            <a:r>
              <a:rPr lang="en-US" altLang="ko-KR" dirty="0" smtClean="0"/>
              <a:t>	&lt;</a:t>
            </a:r>
            <a:r>
              <a:rPr lang="en-US" altLang="ko-KR" dirty="0"/>
              <a:t>col style="</a:t>
            </a:r>
            <a:r>
              <a:rPr lang="en-US" altLang="ko-KR" dirty="0" err="1"/>
              <a:t>background-color:greenyellow</a:t>
            </a:r>
            <a:r>
              <a:rPr lang="en-US" altLang="ko-KR" dirty="0"/>
              <a:t>"&gt;</a:t>
            </a:r>
          </a:p>
          <a:p>
            <a:r>
              <a:rPr lang="en-US" altLang="ko-KR" dirty="0" smtClean="0"/>
              <a:t>	&lt;</a:t>
            </a:r>
            <a:r>
              <a:rPr lang="en-US" altLang="ko-KR" dirty="0"/>
              <a:t>col span="3" style="</a:t>
            </a:r>
            <a:r>
              <a:rPr lang="en-US" altLang="ko-KR" dirty="0" err="1"/>
              <a:t>background-color:pink</a:t>
            </a:r>
            <a:r>
              <a:rPr lang="en-US" altLang="ko-KR" dirty="0"/>
              <a:t>"&gt;</a:t>
            </a:r>
          </a:p>
          <a:p>
            <a:r>
              <a:rPr lang="en-US" altLang="ko-KR" dirty="0"/>
              <a:t>&lt;col style="</a:t>
            </a:r>
            <a:r>
              <a:rPr lang="en-US" altLang="ko-KR" dirty="0" err="1"/>
              <a:t>background-color:lightblue</a:t>
            </a:r>
            <a:r>
              <a:rPr lang="en-US" altLang="ko-KR" dirty="0"/>
              <a:t>"&gt;</a:t>
            </a:r>
          </a:p>
          <a:p>
            <a:r>
              <a:rPr lang="en-US" altLang="ko-KR" dirty="0"/>
              <a:t>&lt;/</a:t>
            </a:r>
            <a:r>
              <a:rPr lang="en-US" altLang="ko-KR" dirty="0" err="1"/>
              <a:t>colgroup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</a:t>
            </a:r>
            <a:r>
              <a:rPr lang="en-US" altLang="ko-KR" dirty="0" err="1"/>
              <a:t>tr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&lt;td&gt;1-1&lt;/td&gt;</a:t>
            </a:r>
          </a:p>
          <a:p>
            <a:r>
              <a:rPr lang="en-US" altLang="ko-KR" dirty="0"/>
              <a:t>&lt;td&gt;1-2&lt;/td&gt;</a:t>
            </a:r>
          </a:p>
          <a:p>
            <a:r>
              <a:rPr lang="en-US" altLang="ko-KR" dirty="0"/>
              <a:t>&lt;td&gt;1-3&lt;/td&gt;</a:t>
            </a:r>
          </a:p>
          <a:p>
            <a:r>
              <a:rPr lang="en-US" altLang="ko-KR" dirty="0"/>
              <a:t>&lt;td&gt;1-4&lt;/td&gt;</a:t>
            </a:r>
          </a:p>
          <a:p>
            <a:r>
              <a:rPr lang="en-US" altLang="ko-KR" dirty="0"/>
              <a:t>&lt;td&gt;1-5&lt;/td&gt;</a:t>
            </a:r>
          </a:p>
          <a:p>
            <a:r>
              <a:rPr lang="en-US" altLang="ko-KR" dirty="0"/>
              <a:t>&lt;/</a:t>
            </a:r>
            <a:r>
              <a:rPr lang="en-US" altLang="ko-KR" dirty="0" err="1"/>
              <a:t>tr</a:t>
            </a:r>
            <a:r>
              <a:rPr lang="en-US" altLang="ko-KR" dirty="0"/>
              <a:t>&gt;</a:t>
            </a:r>
          </a:p>
          <a:p>
            <a:endParaRPr lang="en-US" altLang="ko-KR" dirty="0"/>
          </a:p>
          <a:p>
            <a:r>
              <a:rPr lang="en-US" altLang="ko-KR" dirty="0"/>
              <a:t>…..</a:t>
            </a:r>
          </a:p>
          <a:p>
            <a:r>
              <a:rPr lang="en-US" altLang="ko-KR" dirty="0"/>
              <a:t>&lt;/table&gt;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858" y="4101465"/>
            <a:ext cx="3829050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04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body" idx="1"/>
          </p:nvPr>
        </p:nvSpPr>
        <p:spPr>
          <a:xfrm>
            <a:off x="63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5600" lvl="0" indent="-261938">
              <a:spcBef>
                <a:spcPts val="0"/>
              </a:spcBef>
            </a:pPr>
            <a:r>
              <a:rPr lang="ko-KR" altLang="en-US" b="0" dirty="0"/>
              <a:t>서버와 클라이언트 </a:t>
            </a:r>
            <a:endParaRPr lang="ko-KR" altLang="en-US" dirty="0"/>
          </a:p>
          <a:p>
            <a:pPr marL="355600" lvl="0" indent="-96838">
              <a:buNone/>
            </a:pPr>
            <a:endParaRPr lang="ko-KR" altLang="en-US" dirty="0"/>
          </a:p>
          <a:p>
            <a:pPr marL="355600" lvl="0" indent="-96838">
              <a:buNone/>
            </a:pPr>
            <a:endParaRPr lang="ko-KR" altLang="en-US" dirty="0"/>
          </a:p>
          <a:p>
            <a:pPr marL="355600" lvl="0" indent="-96838">
              <a:buNone/>
            </a:pPr>
            <a:endParaRPr lang="ko-KR" altLang="en-US" dirty="0"/>
          </a:p>
          <a:p>
            <a:pPr marL="355600" lvl="0" indent="-96838">
              <a:buNone/>
            </a:pPr>
            <a:endParaRPr lang="ko-KR" altLang="en-US" sz="1400" dirty="0"/>
          </a:p>
          <a:p>
            <a:pPr marL="355600" lvl="0" indent="-96838">
              <a:buNone/>
            </a:pPr>
            <a:endParaRPr lang="ko-KR" altLang="en-US" sz="900" dirty="0"/>
          </a:p>
          <a:p>
            <a:pPr marL="355600" lvl="0" indent="-261938"/>
            <a:r>
              <a:rPr lang="ko-KR" altLang="en-US" b="0" dirty="0"/>
              <a:t>서버 프로그램</a:t>
            </a:r>
            <a:r>
              <a:rPr lang="en-US" altLang="ko-KR" b="0" dirty="0"/>
              <a:t>(</a:t>
            </a:r>
            <a:r>
              <a:rPr lang="ko-KR" altLang="en-US" b="0" dirty="0" err="1"/>
              <a:t>백엔드</a:t>
            </a:r>
            <a:r>
              <a:rPr lang="ko-KR" altLang="en-US" b="0" dirty="0"/>
              <a:t> 프로그램</a:t>
            </a:r>
            <a:r>
              <a:rPr lang="en-US" altLang="ko-KR" b="0" dirty="0"/>
              <a:t>)</a:t>
            </a:r>
            <a:endParaRPr lang="ko-KR" altLang="en-US" dirty="0"/>
          </a:p>
          <a:p>
            <a:pPr marL="534988" lvl="1" indent="-177800"/>
            <a:r>
              <a:rPr lang="ko-KR" altLang="en-US" dirty="0"/>
              <a:t>자바</a:t>
            </a:r>
            <a:r>
              <a:rPr lang="en-US" altLang="ko-KR" dirty="0"/>
              <a:t>, C#, </a:t>
            </a:r>
            <a:r>
              <a:rPr lang="ko-KR" altLang="en-US" dirty="0"/>
              <a:t>루비</a:t>
            </a:r>
            <a:r>
              <a:rPr lang="en-US" altLang="ko-KR" dirty="0"/>
              <a:t>, </a:t>
            </a:r>
            <a:r>
              <a:rPr lang="ko-KR" altLang="en-US" dirty="0" err="1"/>
              <a:t>파이썬</a:t>
            </a:r>
            <a:r>
              <a:rPr lang="en-US" altLang="ko-KR" dirty="0"/>
              <a:t>, </a:t>
            </a:r>
            <a:r>
              <a:rPr lang="ko-KR" altLang="en-US" dirty="0"/>
              <a:t>자바스크립트</a:t>
            </a:r>
          </a:p>
          <a:p>
            <a:pPr marL="720725" lvl="2" indent="-185737"/>
            <a:r>
              <a:rPr lang="ko-KR" altLang="en-US" dirty="0"/>
              <a:t>웹 프레임워크</a:t>
            </a:r>
            <a:r>
              <a:rPr lang="en-US" altLang="ko-KR" dirty="0"/>
              <a:t>(ASP.NET, JSP, PHP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  <a:endParaRPr lang="ko-KR" altLang="en-US" dirty="0"/>
          </a:p>
          <a:p>
            <a:pPr marL="720725" lvl="2" indent="-185737"/>
            <a:r>
              <a:rPr lang="en-US" altLang="ko-KR" dirty="0"/>
              <a:t>MVC </a:t>
            </a:r>
            <a:r>
              <a:rPr lang="ko-KR" altLang="en-US" dirty="0"/>
              <a:t>프레임워크</a:t>
            </a:r>
            <a:r>
              <a:rPr lang="en-US" altLang="ko-KR" dirty="0"/>
              <a:t>(ASP.NET MVC, Spring MVC, Ruby on Rails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  <a:p>
            <a:pPr marL="720725" lvl="2" indent="-185737"/>
            <a:r>
              <a:rPr lang="ko-KR" altLang="en-US" dirty="0" err="1"/>
              <a:t>비동기</a:t>
            </a:r>
            <a:r>
              <a:rPr lang="ko-KR" altLang="en-US" dirty="0"/>
              <a:t> 프레임워크</a:t>
            </a:r>
            <a:r>
              <a:rPr lang="en-US" altLang="ko-KR" dirty="0"/>
              <a:t>(Node.js Express, Jetty)</a:t>
            </a:r>
            <a:endParaRPr lang="ko-KR" altLang="en-US" dirty="0"/>
          </a:p>
          <a:p>
            <a:pPr marL="720725" lvl="2" indent="-185737"/>
            <a:endParaRPr lang="ko-KR" altLang="en-US" dirty="0"/>
          </a:p>
          <a:p>
            <a:pPr marL="355600" lvl="0" indent="-261938"/>
            <a:r>
              <a:rPr lang="ko-KR" altLang="en-US" b="0" dirty="0"/>
              <a:t>클라이언트 프로그램</a:t>
            </a:r>
            <a:r>
              <a:rPr lang="en-US" altLang="ko-KR" b="0" dirty="0"/>
              <a:t>(</a:t>
            </a:r>
            <a:r>
              <a:rPr lang="ko-KR" altLang="en-US" b="0" dirty="0" err="1"/>
              <a:t>프론트엔드</a:t>
            </a:r>
            <a:r>
              <a:rPr lang="ko-KR" altLang="en-US" b="0" dirty="0"/>
              <a:t> 프로그램</a:t>
            </a:r>
            <a:r>
              <a:rPr lang="en-US" altLang="ko-KR" b="0" dirty="0"/>
              <a:t>)</a:t>
            </a:r>
            <a:endParaRPr lang="ko-KR" altLang="en-US" dirty="0"/>
          </a:p>
          <a:p>
            <a:pPr marL="534988" lvl="1" indent="-177800"/>
            <a:r>
              <a:rPr lang="en-US" altLang="ko-KR" dirty="0"/>
              <a:t>HTML, CSS, </a:t>
            </a:r>
            <a:r>
              <a:rPr lang="ko-KR" altLang="en-US" dirty="0"/>
              <a:t>자바스크립트로 개발</a:t>
            </a:r>
          </a:p>
          <a:p>
            <a:pPr marL="720725" lvl="2" indent="-185737"/>
            <a:r>
              <a:rPr lang="ko-KR" altLang="en-US" dirty="0" err="1"/>
              <a:t>구글</a:t>
            </a:r>
            <a:r>
              <a:rPr lang="ko-KR" altLang="en-US" dirty="0"/>
              <a:t> 문서</a:t>
            </a:r>
          </a:p>
          <a:p>
            <a:pPr marL="534988" lvl="1" indent="-76200">
              <a:buNone/>
            </a:pPr>
            <a:endParaRPr lang="ko-KR" altLang="en-US" dirty="0"/>
          </a:p>
        </p:txBody>
      </p:sp>
      <p:sp>
        <p:nvSpPr>
          <p:cNvPr id="160" name="Google Shape;160;p21"/>
          <p:cNvSpPr txBox="1">
            <a:spLocks noGrp="1"/>
          </p:cNvSpPr>
          <p:nvPr>
            <p:ph type="title"/>
          </p:nvPr>
        </p:nvSpPr>
        <p:spPr>
          <a:xfrm>
            <a:off x="63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altLang="ko-KR" dirty="0"/>
              <a:t>WWW </a:t>
            </a:r>
            <a:r>
              <a:rPr lang="ko-KR" altLang="en-US" dirty="0"/>
              <a:t>개요</a:t>
            </a:r>
            <a:endParaRPr dirty="0"/>
          </a:p>
        </p:txBody>
      </p:sp>
      <p:pic>
        <p:nvPicPr>
          <p:cNvPr id="162" name="Google Shape;162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2407" y="5392101"/>
            <a:ext cx="4680520" cy="13816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그룹 5"/>
          <p:cNvGrpSpPr/>
          <p:nvPr/>
        </p:nvGrpSpPr>
        <p:grpSpPr>
          <a:xfrm>
            <a:off x="4160967" y="663608"/>
            <a:ext cx="4866528" cy="2495590"/>
            <a:chOff x="2628729" y="740245"/>
            <a:chExt cx="4866528" cy="2495590"/>
          </a:xfrm>
        </p:grpSpPr>
        <p:pic>
          <p:nvPicPr>
            <p:cNvPr id="7" name="Google Shape;161;p2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28729" y="740245"/>
              <a:ext cx="3338095" cy="249559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직사각형 7"/>
            <p:cNvSpPr/>
            <p:nvPr/>
          </p:nvSpPr>
          <p:spPr>
            <a:xfrm>
              <a:off x="5847049" y="2298652"/>
              <a:ext cx="16482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/>
                <a:t>(사용자): 요청하는 쪽</a:t>
              </a: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903754" y="1111284"/>
              <a:ext cx="164820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/>
                <a:t>(제공자): 응답하는 쪽</a:t>
              </a: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QUIZ</a:t>
            </a:r>
            <a:endParaRPr lang="ko-KR" altLang="en-US" dirty="0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2071678"/>
            <a:ext cx="7294563" cy="439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00034" y="428604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 dirty="0"/>
              <a:t>QUIZ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34" y="2204864"/>
            <a:ext cx="790575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7961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FORM Tag – </a:t>
            </a:r>
            <a:r>
              <a:rPr lang="ko-KR" altLang="en-US" dirty="0"/>
              <a:t>폼 정의</a:t>
            </a:r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2143116"/>
            <a:ext cx="7542213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한줄</a:t>
            </a:r>
            <a:r>
              <a:rPr lang="ko-KR" altLang="en-US" dirty="0"/>
              <a:t> 글 상자와 암호 글 상자 </a:t>
            </a:r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2214554"/>
            <a:ext cx="7570787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라디오 버튼</a:t>
            </a:r>
          </a:p>
        </p:txBody>
      </p:sp>
      <p:pic>
        <p:nvPicPr>
          <p:cNvPr id="55299" name="Picture 3"/>
          <p:cNvPicPr>
            <a:picLocks noChangeAspect="1" noChangeArrowheads="1"/>
          </p:cNvPicPr>
          <p:nvPr/>
        </p:nvPicPr>
        <p:blipFill rotWithShape="1">
          <a:blip r:embed="rId2"/>
          <a:srcRect b="57338"/>
          <a:stretch/>
        </p:blipFill>
        <p:spPr bwMode="auto">
          <a:xfrm>
            <a:off x="357158" y="2143116"/>
            <a:ext cx="7389813" cy="1285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357158" y="3933056"/>
            <a:ext cx="8496944" cy="12852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&lt;p&gt;</a:t>
            </a:r>
            <a:r>
              <a:rPr lang="ko-KR" altLang="en-US" dirty="0"/>
              <a:t>성별 선택</a:t>
            </a:r>
            <a:r>
              <a:rPr lang="en-US" altLang="ko-KR" dirty="0"/>
              <a:t>?&lt;/p&gt;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&lt;label&gt;</a:t>
            </a:r>
            <a:r>
              <a:rPr lang="ko-KR" altLang="en-US" dirty="0"/>
              <a:t>남</a:t>
            </a:r>
            <a:r>
              <a:rPr lang="en-US" altLang="ko-KR" dirty="0"/>
              <a:t>&lt;input type="radio" name="gender" value="male" checked&gt;&lt;/label&gt;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&lt;label&gt;</a:t>
            </a:r>
            <a:r>
              <a:rPr lang="ko-KR" altLang="en-US" dirty="0"/>
              <a:t>여</a:t>
            </a:r>
            <a:r>
              <a:rPr lang="en-US" altLang="ko-KR" dirty="0"/>
              <a:t>&lt;input type="radio" name="gender" value="female"&gt;&lt;/label&gt;</a:t>
            </a:r>
            <a:endParaRPr lang="ko-KR" altLang="en-US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라벨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935480"/>
            <a:ext cx="8258204" cy="2136462"/>
          </a:xfrm>
        </p:spPr>
        <p:txBody>
          <a:bodyPr>
            <a:normAutofit/>
          </a:bodyPr>
          <a:lstStyle/>
          <a:p>
            <a:r>
              <a:rPr lang="en-US" altLang="ko-KR" dirty="0"/>
              <a:t>label </a:t>
            </a:r>
            <a:r>
              <a:rPr lang="ko-KR" altLang="en-US" dirty="0"/>
              <a:t>태그는 각각의 폼 요소의 범위 설정 및 제목을 그룹화할 때 사용한다</a:t>
            </a:r>
            <a:r>
              <a:rPr lang="en-US" altLang="ko-KR" dirty="0"/>
              <a:t>. </a:t>
            </a:r>
            <a:r>
              <a:rPr lang="ko-KR" altLang="en-US" dirty="0"/>
              <a:t>아래 예제를 보면 </a:t>
            </a:r>
            <a:r>
              <a:rPr lang="en-US" altLang="ko-KR" dirty="0"/>
              <a:t>label </a:t>
            </a:r>
            <a:r>
              <a:rPr lang="ko-KR" altLang="en-US" dirty="0"/>
              <a:t>태그를 사용할 경우 </a:t>
            </a:r>
            <a:r>
              <a:rPr lang="en-US" altLang="ko-KR" dirty="0"/>
              <a:t>‘</a:t>
            </a:r>
            <a:r>
              <a:rPr lang="ko-KR" altLang="en-US" dirty="0"/>
              <a:t>허용</a:t>
            </a:r>
            <a:r>
              <a:rPr lang="en-US" altLang="ko-KR" dirty="0"/>
              <a:t>’, ‘</a:t>
            </a:r>
            <a:r>
              <a:rPr lang="ko-KR" altLang="en-US" dirty="0"/>
              <a:t>거부</a:t>
            </a:r>
            <a:r>
              <a:rPr lang="en-US" altLang="ko-KR" dirty="0"/>
              <a:t>’</a:t>
            </a:r>
            <a:r>
              <a:rPr lang="ko-KR" altLang="en-US" dirty="0"/>
              <a:t>를 클릭하여도 라디오 버튼이 반응한다</a:t>
            </a:r>
            <a:r>
              <a:rPr lang="en-US" altLang="ko-KR" dirty="0"/>
              <a:t>. </a:t>
            </a:r>
            <a:r>
              <a:rPr lang="ko-KR" altLang="en-US" dirty="0" err="1"/>
              <a:t>두번째의</a:t>
            </a:r>
            <a:r>
              <a:rPr lang="ko-KR" altLang="en-US" dirty="0"/>
              <a:t> 경우는 라디오버튼을 클릭해야만 반응한다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43042" y="4286256"/>
            <a:ext cx="6143668" cy="14773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&lt;h2&gt;label </a:t>
            </a:r>
            <a:r>
              <a:rPr lang="ko-KR" altLang="en-US" dirty="0"/>
              <a:t>태그 사용</a:t>
            </a:r>
            <a:r>
              <a:rPr lang="en-US" altLang="ko-KR" dirty="0"/>
              <a:t>&lt;/h2&gt;</a:t>
            </a:r>
          </a:p>
          <a:p>
            <a:r>
              <a:rPr lang="en-US" altLang="ko-KR" dirty="0"/>
              <a:t>&lt;label&gt;&lt;input type="radio" name="a"&gt;</a:t>
            </a:r>
            <a:r>
              <a:rPr lang="ko-KR" altLang="en-US" dirty="0"/>
              <a:t>허용</a:t>
            </a:r>
            <a:r>
              <a:rPr lang="en-US" altLang="ko-KR" dirty="0"/>
              <a:t>&lt;/label&gt;</a:t>
            </a:r>
          </a:p>
          <a:p>
            <a:r>
              <a:rPr lang="en-US" altLang="ko-KR" dirty="0"/>
              <a:t>&lt;label&gt;&lt;input type="radio" name="a"&gt;</a:t>
            </a:r>
            <a:r>
              <a:rPr lang="ko-KR" altLang="en-US" dirty="0"/>
              <a:t>거부</a:t>
            </a:r>
            <a:r>
              <a:rPr lang="en-US" altLang="ko-KR" dirty="0"/>
              <a:t>&lt;/label&gt;</a:t>
            </a:r>
          </a:p>
          <a:p>
            <a:r>
              <a:rPr lang="en-US" altLang="ko-KR" dirty="0"/>
              <a:t>&lt;h2&gt;label </a:t>
            </a:r>
            <a:r>
              <a:rPr lang="ko-KR" altLang="en-US" dirty="0"/>
              <a:t>태그 사용하지 않음</a:t>
            </a:r>
            <a:r>
              <a:rPr lang="en-US" altLang="ko-KR" dirty="0"/>
              <a:t>&lt;/h2&gt;</a:t>
            </a:r>
          </a:p>
          <a:p>
            <a:r>
              <a:rPr lang="en-US" altLang="ko-KR" dirty="0"/>
              <a:t>&lt;input type="radio" name="a"&gt;</a:t>
            </a:r>
            <a:r>
              <a:rPr lang="ko-KR" altLang="en-US" dirty="0"/>
              <a:t>허용</a:t>
            </a:r>
            <a:endParaRPr lang="en-US" altLang="ko-KR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체크 박스</a:t>
            </a:r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2071678"/>
            <a:ext cx="7570787" cy="3381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상자</a:t>
            </a:r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2143116"/>
            <a:ext cx="6475413" cy="1457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폼 버튼</a:t>
            </a:r>
          </a:p>
        </p:txBody>
      </p:sp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472" y="2143116"/>
            <a:ext cx="7208837" cy="315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478894" y="5295891"/>
            <a:ext cx="4407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&lt;button&gt; Button &lt;/button&gt;</a:t>
            </a:r>
            <a:endParaRPr lang="ko-KR" altLang="en-US" sz="2400" b="1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여러 줄 글 상자 </a:t>
            </a:r>
          </a:p>
        </p:txBody>
      </p:sp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2143116"/>
            <a:ext cx="7408863" cy="2352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>
            <a:spLocks noGrp="1"/>
          </p:cNvSpPr>
          <p:nvPr>
            <p:ph type="title"/>
          </p:nvPr>
        </p:nvSpPr>
        <p:spPr>
          <a:xfrm>
            <a:off x="63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altLang="ko-KR" dirty="0"/>
              <a:t>WWW </a:t>
            </a:r>
            <a:r>
              <a:rPr lang="ko-KR" altLang="en-US" dirty="0"/>
              <a:t>개요</a:t>
            </a:r>
            <a:endParaRPr dirty="0"/>
          </a:p>
        </p:txBody>
      </p:sp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63501" y="773704"/>
            <a:ext cx="8963994" cy="6327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5600" lvl="0" indent="-26193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Char char="▪"/>
            </a:pPr>
            <a:r>
              <a:rPr lang="ko-KR"/>
              <a:t>웹 표준 기술</a:t>
            </a:r>
            <a:endParaRPr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/>
          </a:p>
          <a:p>
            <a:pPr marL="355600" lvl="0" indent="-2619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Char char="▪"/>
            </a:pPr>
            <a:r>
              <a:rPr lang="ko-KR" b="0"/>
              <a:t>큰 의미</a:t>
            </a:r>
            <a:endParaRPr b="0"/>
          </a:p>
          <a:p>
            <a:pPr marL="534988" lvl="1" indent="-1778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</a:pPr>
            <a:r>
              <a:rPr lang="ko-KR"/>
              <a:t>웹 표준 기술을 총칭</a:t>
            </a:r>
            <a:endParaRPr/>
          </a:p>
          <a:p>
            <a:pPr marL="534988" lvl="1" indent="-1778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</a:pPr>
            <a:r>
              <a:rPr lang="ko-KR"/>
              <a:t>CSS3와 자바스크립트를 모두 포함</a:t>
            </a:r>
            <a:endParaRPr/>
          </a:p>
          <a:p>
            <a:pPr marL="355600" lvl="0" indent="-2619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Char char="▪"/>
            </a:pPr>
            <a:r>
              <a:rPr lang="ko-KR" b="0"/>
              <a:t>작은 의미</a:t>
            </a:r>
            <a:endParaRPr b="0"/>
          </a:p>
          <a:p>
            <a:pPr marL="534988" lvl="1" indent="-1778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</a:pPr>
            <a:r>
              <a:rPr lang="ko-KR" b="0"/>
              <a:t>웹 페이지를 구성하는 HTML 마크업 언어 그 자체</a:t>
            </a:r>
            <a:endParaRPr/>
          </a:p>
          <a:p>
            <a:pPr marL="93662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2600"/>
              <a:buNone/>
            </a:pPr>
            <a:r>
              <a:rPr lang="ko-KR"/>
              <a:t>					</a:t>
            </a:r>
            <a:endParaRPr/>
          </a:p>
        </p:txBody>
      </p:sp>
      <p:pic>
        <p:nvPicPr>
          <p:cNvPr id="169" name="Google Shape;16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529" y="1268760"/>
            <a:ext cx="5906942" cy="2880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셀렉트</a:t>
            </a:r>
            <a:r>
              <a:rPr lang="ko-KR" altLang="en-US" dirty="0"/>
              <a:t> 메뉴</a:t>
            </a:r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2214554"/>
            <a:ext cx="7351713" cy="3762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필드셋</a:t>
            </a:r>
            <a:r>
              <a:rPr lang="ko-KR" altLang="en-US" dirty="0"/>
              <a:t>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935480"/>
            <a:ext cx="8229600" cy="1493520"/>
          </a:xfrm>
        </p:spPr>
        <p:txBody>
          <a:bodyPr/>
          <a:lstStyle/>
          <a:p>
            <a:r>
              <a:rPr lang="en-US" altLang="ko-KR" dirty="0" err="1"/>
              <a:t>fieldset</a:t>
            </a:r>
            <a:r>
              <a:rPr lang="en-US" altLang="ko-KR" dirty="0"/>
              <a:t> - </a:t>
            </a:r>
            <a:r>
              <a:rPr lang="ko-KR" altLang="en-US" dirty="0"/>
              <a:t>그룹화하는 범위를 정의 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legend </a:t>
            </a:r>
            <a:r>
              <a:rPr lang="ko-KR" altLang="en-US" dirty="0"/>
              <a:t>요소 </a:t>
            </a:r>
            <a:r>
              <a:rPr lang="en-US" altLang="ko-KR" dirty="0"/>
              <a:t>- </a:t>
            </a:r>
            <a:r>
              <a:rPr lang="ko-KR" altLang="en-US" dirty="0"/>
              <a:t>그룹화한 범위의 이름을 캡션으로 표시할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57224" y="3643314"/>
            <a:ext cx="6143668" cy="12003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en-US" altLang="ko-KR" dirty="0" err="1"/>
              <a:t>fieldset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&lt;legend&gt;Search&lt;/legend&gt;</a:t>
            </a:r>
          </a:p>
          <a:p>
            <a:r>
              <a:rPr lang="en-US" altLang="ko-KR" dirty="0"/>
              <a:t>&lt;input type="text" name="</a:t>
            </a:r>
            <a:r>
              <a:rPr lang="en-US" altLang="ko-KR" dirty="0" err="1"/>
              <a:t>searchBox</a:t>
            </a:r>
            <a:r>
              <a:rPr lang="en-US" altLang="ko-KR" dirty="0"/>
              <a:t>"&gt;</a:t>
            </a:r>
          </a:p>
          <a:p>
            <a:r>
              <a:rPr lang="en-US" altLang="ko-KR" dirty="0"/>
              <a:t>&lt;/</a:t>
            </a:r>
            <a:r>
              <a:rPr lang="en-US" altLang="ko-KR" dirty="0" err="1"/>
              <a:t>fieldset</a:t>
            </a:r>
            <a:r>
              <a:rPr lang="en-US" altLang="ko-KR" dirty="0"/>
              <a:t>&gt;</a:t>
            </a:r>
          </a:p>
        </p:txBody>
      </p:sp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4883" y="5229200"/>
            <a:ext cx="2924175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571480"/>
            <a:ext cx="8229600" cy="1066800"/>
          </a:xfrm>
        </p:spPr>
        <p:txBody>
          <a:bodyPr/>
          <a:lstStyle/>
          <a:p>
            <a:r>
              <a:rPr lang="ko-KR" altLang="en-US" dirty="0"/>
              <a:t>년도</a:t>
            </a:r>
            <a:r>
              <a:rPr lang="en-US" altLang="ko-KR" dirty="0"/>
              <a:t>/</a:t>
            </a:r>
            <a:r>
              <a:rPr lang="ko-KR" altLang="en-US" dirty="0"/>
              <a:t>월</a:t>
            </a:r>
            <a:r>
              <a:rPr lang="en-US" altLang="ko-KR" dirty="0"/>
              <a:t>/</a:t>
            </a:r>
            <a:r>
              <a:rPr lang="ko-KR" altLang="en-US" dirty="0"/>
              <a:t>일</a:t>
            </a:r>
            <a:r>
              <a:rPr lang="en-US" altLang="ko-KR" dirty="0"/>
              <a:t>/</a:t>
            </a:r>
            <a:r>
              <a:rPr lang="ko-KR" altLang="en-US" dirty="0"/>
              <a:t>시간 </a:t>
            </a:r>
            <a:r>
              <a:rPr lang="en-US" altLang="ko-KR" dirty="0"/>
              <a:t>– HTML5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3583104"/>
              </p:ext>
            </p:extLst>
          </p:nvPr>
        </p:nvGraphicFramePr>
        <p:xfrm>
          <a:off x="257116" y="1988840"/>
          <a:ext cx="8572560" cy="2545305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3571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00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type=“date”&gt;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연도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날짜를 선택한다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</a:t>
                      </a:r>
                      <a:r>
                        <a:rPr lang="en-US" altLang="ko-KR" dirty="0" err="1"/>
                        <a:t>datetime</a:t>
                      </a:r>
                      <a:r>
                        <a:rPr lang="en-US" altLang="ko-KR" dirty="0"/>
                        <a:t>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날짜와 시간을 선택한다</a:t>
                      </a:r>
                      <a:r>
                        <a:rPr lang="en-US" altLang="ko-KR" dirty="0"/>
                        <a:t>.UTC(</a:t>
                      </a:r>
                      <a:r>
                        <a:rPr lang="ko-KR" altLang="en-US" dirty="0"/>
                        <a:t>국제적인 표준시</a:t>
                      </a:r>
                      <a:r>
                        <a:rPr lang="en-US" altLang="ko-KR" dirty="0"/>
                        <a:t>) </a:t>
                      </a:r>
                      <a:r>
                        <a:rPr lang="ko-KR" altLang="en-US" dirty="0"/>
                        <a:t>기준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</a:t>
                      </a:r>
                      <a:r>
                        <a:rPr lang="en-US" altLang="ko-KR" dirty="0" err="1"/>
                        <a:t>datetime</a:t>
                      </a:r>
                      <a:r>
                        <a:rPr lang="en-US" altLang="ko-KR" dirty="0"/>
                        <a:t>-local”&gt;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날짜와 시간을 선택한다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type=“month”&gt;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연도와 월을 선택한다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type=“week”&gt;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연도와 주를 선택한다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type=“time”&gt;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시간을 표시한다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08647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년도</a:t>
            </a:r>
            <a:r>
              <a:rPr lang="en-US" altLang="ko-KR" dirty="0"/>
              <a:t>/</a:t>
            </a:r>
            <a:r>
              <a:rPr lang="ko-KR" altLang="en-US" dirty="0"/>
              <a:t>월</a:t>
            </a:r>
            <a:r>
              <a:rPr lang="en-US" altLang="ko-KR" dirty="0"/>
              <a:t>/</a:t>
            </a:r>
            <a:r>
              <a:rPr lang="ko-KR" altLang="en-US" dirty="0"/>
              <a:t>일</a:t>
            </a:r>
            <a:r>
              <a:rPr lang="en-US" altLang="ko-KR" dirty="0"/>
              <a:t>/</a:t>
            </a:r>
            <a:r>
              <a:rPr lang="ko-KR" altLang="en-US" dirty="0"/>
              <a:t>시간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3568" y="2204864"/>
            <a:ext cx="7315176" cy="128528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&lt;label&gt; </a:t>
            </a:r>
            <a:r>
              <a:rPr lang="ko-KR" altLang="en-US" dirty="0"/>
              <a:t>생일 </a:t>
            </a:r>
            <a:r>
              <a:rPr lang="en-US" altLang="ko-KR" dirty="0"/>
              <a:t>: &lt;input type="date"&gt; &lt;/label&gt;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&lt;label&gt; </a:t>
            </a:r>
            <a:r>
              <a:rPr lang="ko-KR" altLang="en-US" dirty="0"/>
              <a:t>예약일</a:t>
            </a:r>
            <a:r>
              <a:rPr lang="en-US" altLang="ko-KR" dirty="0"/>
              <a:t>(</a:t>
            </a:r>
            <a:r>
              <a:rPr lang="ko-KR" altLang="en-US" dirty="0"/>
              <a:t>날짜 시간</a:t>
            </a:r>
            <a:r>
              <a:rPr lang="en-US" altLang="ko-KR" dirty="0"/>
              <a:t>) : &lt;input type="</a:t>
            </a:r>
            <a:r>
              <a:rPr lang="en-US" altLang="ko-KR" dirty="0" err="1"/>
              <a:t>datetime</a:t>
            </a:r>
            <a:r>
              <a:rPr lang="en-US" altLang="ko-KR" dirty="0"/>
              <a:t>-local"&gt; &lt;/label&gt;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&lt;label&gt; </a:t>
            </a:r>
            <a:r>
              <a:rPr lang="ko-KR" altLang="en-US" dirty="0"/>
              <a:t>상담 시간 </a:t>
            </a:r>
            <a:r>
              <a:rPr lang="en-US" altLang="ko-KR" dirty="0"/>
              <a:t>: &lt;input type="time"&gt; &lt;/label&gt;	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3817601"/>
            <a:ext cx="4392488" cy="1541853"/>
          </a:xfrm>
          <a:prstGeom prst="rect">
            <a:avLst/>
          </a:prstGeom>
        </p:spPr>
      </p:pic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3031943"/>
              </p:ext>
            </p:extLst>
          </p:nvPr>
        </p:nvGraphicFramePr>
        <p:xfrm>
          <a:off x="4788024" y="4077072"/>
          <a:ext cx="4238228" cy="23987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" name="Image" r:id="rId4" imgW="6171120" imgH="3492000" progId="Photoshop.Image.13">
                  <p:embed/>
                </p:oleObj>
              </mc:Choice>
              <mc:Fallback>
                <p:oleObj name="Image" r:id="rId4" imgW="6171120" imgH="34920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88024" y="4077072"/>
                        <a:ext cx="4238228" cy="23987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45542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571480"/>
            <a:ext cx="8229600" cy="1066800"/>
          </a:xfrm>
        </p:spPr>
        <p:txBody>
          <a:bodyPr/>
          <a:lstStyle/>
          <a:p>
            <a:r>
              <a:rPr lang="en-US" altLang="ko-KR" dirty="0"/>
              <a:t>EMAIL/URL/SEARCH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1583532"/>
              </p:ext>
            </p:extLst>
          </p:nvPr>
        </p:nvGraphicFramePr>
        <p:xfrm>
          <a:off x="428596" y="1772816"/>
          <a:ext cx="8572560" cy="1661205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3571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00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type=“email”&gt;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이메일 주소를 입력한다</a:t>
                      </a:r>
                      <a:r>
                        <a:rPr lang="en-US" altLang="ko-KR" dirty="0"/>
                        <a:t>. </a:t>
                      </a:r>
                      <a:r>
                        <a:rPr lang="ko-KR" altLang="en-US" dirty="0"/>
                        <a:t>이메일 주소 형식이 맞지 않을 경우 오류 메시지가 표시된다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</a:t>
                      </a:r>
                      <a:r>
                        <a:rPr lang="en-US" altLang="ko-KR" dirty="0" err="1"/>
                        <a:t>url</a:t>
                      </a:r>
                      <a:r>
                        <a:rPr lang="en-US" altLang="ko-KR" dirty="0"/>
                        <a:t>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웹 사이트 주소를 입력한다</a:t>
                      </a:r>
                      <a:r>
                        <a:rPr lang="en-US" altLang="ko-KR" dirty="0"/>
                        <a:t>. </a:t>
                      </a:r>
                      <a:r>
                        <a:rPr lang="ko-KR" altLang="en-US" dirty="0"/>
                        <a:t> 형식이 맞지 않을 경우 오류 메시지가 표시된다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type=“search”&gt;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폼에 입력한 값을 전송한다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3528" y="3789040"/>
            <a:ext cx="8496944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&lt;label&gt;Email : &lt;input type="email"&gt;&lt;/label&gt;</a:t>
            </a:r>
          </a:p>
          <a:p>
            <a:r>
              <a:rPr lang="en-US" altLang="ko-KR" dirty="0"/>
              <a:t>&lt;input type="submit" value="Send"&gt;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3528" y="4725144"/>
            <a:ext cx="8496944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&lt;label&gt;Homepage : &lt;input type="</a:t>
            </a:r>
            <a:r>
              <a:rPr lang="en-US" altLang="ko-KR" dirty="0" err="1"/>
              <a:t>url</a:t>
            </a:r>
            <a:r>
              <a:rPr lang="en-US" altLang="ko-KR" dirty="0"/>
              <a:t>"&gt;&lt;/label&gt;</a:t>
            </a:r>
          </a:p>
          <a:p>
            <a:r>
              <a:rPr lang="en-US" altLang="ko-KR" dirty="0"/>
              <a:t>&lt;input type="submit" value="Send"&gt;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3528" y="5661248"/>
            <a:ext cx="8496944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&lt;label&gt; </a:t>
            </a:r>
            <a:r>
              <a:rPr lang="ko-KR" altLang="en-US" dirty="0"/>
              <a:t>검색어 </a:t>
            </a:r>
            <a:r>
              <a:rPr lang="en-US" altLang="ko-KR" dirty="0"/>
              <a:t>: &lt;input type="search"&gt; </a:t>
            </a:r>
          </a:p>
          <a:p>
            <a:r>
              <a:rPr lang="en-US" altLang="ko-KR" dirty="0"/>
              <a:t>&lt;input type="submit" value="Search"&gt;&lt;/label&gt;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383573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3568" y="548680"/>
            <a:ext cx="8305800" cy="1143000"/>
          </a:xfrm>
        </p:spPr>
        <p:txBody>
          <a:bodyPr/>
          <a:lstStyle/>
          <a:p>
            <a:r>
              <a:rPr lang="en-US" altLang="ko-KR" dirty="0"/>
              <a:t>EMAIL/URL/SEARCH</a:t>
            </a:r>
            <a:endParaRPr lang="ko-KR" altLang="en-US" dirty="0"/>
          </a:p>
        </p:txBody>
      </p:sp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9203392"/>
              </p:ext>
            </p:extLst>
          </p:nvPr>
        </p:nvGraphicFramePr>
        <p:xfrm>
          <a:off x="546454" y="2060847"/>
          <a:ext cx="5321690" cy="15619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5" name="Image" r:id="rId3" imgW="6577560" imgH="1929960" progId="Photoshop.Image.13">
                  <p:embed/>
                </p:oleObj>
              </mc:Choice>
              <mc:Fallback>
                <p:oleObj name="Image" r:id="rId3" imgW="6577560" imgH="1929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6454" y="2060847"/>
                        <a:ext cx="5321690" cy="15619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개체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1064791"/>
              </p:ext>
            </p:extLst>
          </p:nvPr>
        </p:nvGraphicFramePr>
        <p:xfrm>
          <a:off x="650026" y="3861048"/>
          <a:ext cx="4598392" cy="11906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6" name="Image" r:id="rId5" imgW="5739480" imgH="1485360" progId="Photoshop.Image.13">
                  <p:embed/>
                </p:oleObj>
              </mc:Choice>
              <mc:Fallback>
                <p:oleObj name="Image" r:id="rId5" imgW="5739480" imgH="1485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0026" y="3861048"/>
                        <a:ext cx="4598392" cy="11906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2343453"/>
              </p:ext>
            </p:extLst>
          </p:nvPr>
        </p:nvGraphicFramePr>
        <p:xfrm>
          <a:off x="607473" y="5019371"/>
          <a:ext cx="3888432" cy="4736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7" name="Image" r:id="rId7" imgW="4901400" imgH="596520" progId="Photoshop.Image.13">
                  <p:embed/>
                </p:oleObj>
              </mc:Choice>
              <mc:Fallback>
                <p:oleObj name="Image" r:id="rId7" imgW="4901400" imgH="596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7473" y="5019371"/>
                        <a:ext cx="3888432" cy="4736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57490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NUMBER/COLOR</a:t>
            </a:r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352527"/>
              </p:ext>
            </p:extLst>
          </p:nvPr>
        </p:nvGraphicFramePr>
        <p:xfrm>
          <a:off x="190440" y="2060848"/>
          <a:ext cx="8572560" cy="762090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3571900">
                  <a:extLst>
                    <a:ext uri="{9D8B030D-6E8A-4147-A177-3AD203B41FA5}">
                      <a16:colId xmlns:a16="http://schemas.microsoft.com/office/drawing/2014/main" val="3648808555"/>
                    </a:ext>
                  </a:extLst>
                </a:gridCol>
                <a:gridCol w="5000660">
                  <a:extLst>
                    <a:ext uri="{9D8B030D-6E8A-4147-A177-3AD203B41FA5}">
                      <a16:colId xmlns:a16="http://schemas.microsoft.com/office/drawing/2014/main" val="4069765247"/>
                    </a:ext>
                  </a:extLst>
                </a:gridCol>
              </a:tblGrid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type=“number”&gt;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숫자를 ▲▼</a:t>
                      </a:r>
                      <a:r>
                        <a:rPr lang="ko-KR" altLang="en-US" dirty="0" err="1"/>
                        <a:t>를</a:t>
                      </a:r>
                      <a:r>
                        <a:rPr lang="ko-KR" altLang="en-US" dirty="0"/>
                        <a:t> 눌러서 선택한다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272543"/>
                  </a:ext>
                </a:extLst>
              </a:tr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type=“color”&gt;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색상을 선택한다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314606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90440" y="3140968"/>
            <a:ext cx="8496944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&lt;label&gt;</a:t>
            </a:r>
            <a:r>
              <a:rPr lang="ko-KR" altLang="en-US" dirty="0"/>
              <a:t>나이 </a:t>
            </a:r>
            <a:r>
              <a:rPr lang="en-US" altLang="ko-KR" dirty="0"/>
              <a:t>: &lt;input type="number" value="10" min="10" max="18"&gt;&lt;/label&gt;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&lt;label&gt;</a:t>
            </a:r>
            <a:r>
              <a:rPr lang="ko-KR" altLang="en-US" dirty="0"/>
              <a:t>좋아하는 색상 </a:t>
            </a:r>
            <a:r>
              <a:rPr lang="en-US" altLang="ko-KR" dirty="0"/>
              <a:t>: &lt;input type="color" value="#ff0000"&gt; &lt;/label&gt;</a:t>
            </a:r>
            <a:endParaRPr lang="ko-KR" altLang="en-US" dirty="0"/>
          </a:p>
        </p:txBody>
      </p:sp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2696350"/>
              </p:ext>
            </p:extLst>
          </p:nvPr>
        </p:nvGraphicFramePr>
        <p:xfrm>
          <a:off x="323528" y="4293096"/>
          <a:ext cx="1580663" cy="4320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8" name="Image" r:id="rId3" imgW="1904760" imgH="520560" progId="Photoshop.Image.13">
                  <p:embed/>
                </p:oleObj>
              </mc:Choice>
              <mc:Fallback>
                <p:oleObj name="Image" r:id="rId3" imgW="1904760" imgH="5205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3528" y="4293096"/>
                        <a:ext cx="1580663" cy="4320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3747511"/>
              </p:ext>
            </p:extLst>
          </p:nvPr>
        </p:nvGraphicFramePr>
        <p:xfrm>
          <a:off x="323528" y="4869160"/>
          <a:ext cx="2592288" cy="5028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" name="Image" r:id="rId5" imgW="2945880" imgH="571320" progId="Photoshop.Image.13">
                  <p:embed/>
                </p:oleObj>
              </mc:Choice>
              <mc:Fallback>
                <p:oleObj name="Image" r:id="rId5" imgW="2945880" imgH="5713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3528" y="4869160"/>
                        <a:ext cx="2592288" cy="5028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40851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RANGE / OUTPUT</a:t>
            </a:r>
            <a:endParaRPr lang="ko-KR" altLang="en-US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753092"/>
              </p:ext>
            </p:extLst>
          </p:nvPr>
        </p:nvGraphicFramePr>
        <p:xfrm>
          <a:off x="380006" y="2019469"/>
          <a:ext cx="8363272" cy="1021125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3255890">
                  <a:extLst>
                    <a:ext uri="{9D8B030D-6E8A-4147-A177-3AD203B41FA5}">
                      <a16:colId xmlns:a16="http://schemas.microsoft.com/office/drawing/2014/main" val="2131134155"/>
                    </a:ext>
                  </a:extLst>
                </a:gridCol>
                <a:gridCol w="5107382">
                  <a:extLst>
                    <a:ext uri="{9D8B030D-6E8A-4147-A177-3AD203B41FA5}">
                      <a16:colId xmlns:a16="http://schemas.microsoft.com/office/drawing/2014/main" val="3324744575"/>
                    </a:ext>
                  </a:extLst>
                </a:gridCol>
              </a:tblGrid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&lt;input type=“range”&gt;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숫자를 막대로 지정된 범위에서 선택한다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0164695"/>
                  </a:ext>
                </a:extLst>
              </a:tr>
              <a:tr h="3810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&lt;output for=“id”&gt;&lt;/output&gt;</a:t>
                      </a:r>
                      <a:endParaRPr lang="ko-KR" altLang="en-US" dirty="0"/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Js</a:t>
                      </a:r>
                      <a:r>
                        <a:rPr lang="ko-KR" altLang="en-US" dirty="0"/>
                        <a:t>를 이용하여 </a:t>
                      </a:r>
                      <a:r>
                        <a:rPr lang="en-US" altLang="ko-KR" dirty="0"/>
                        <a:t>id</a:t>
                      </a:r>
                      <a:r>
                        <a:rPr lang="ko-KR" altLang="en-US" dirty="0"/>
                        <a:t>로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지정한 </a:t>
                      </a:r>
                      <a:r>
                        <a:rPr lang="en-US" altLang="ko-KR" dirty="0"/>
                        <a:t>element</a:t>
                      </a:r>
                      <a:r>
                        <a:rPr lang="ko-KR" altLang="en-US" dirty="0"/>
                        <a:t>의 값을 </a:t>
                      </a:r>
                      <a:r>
                        <a:rPr lang="ko-KR" altLang="en-US" dirty="0" err="1"/>
                        <a:t>출력할때</a:t>
                      </a:r>
                      <a:r>
                        <a:rPr lang="ko-KR" altLang="en-US" dirty="0"/>
                        <a:t> 사용한다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91792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18914" y="3219145"/>
            <a:ext cx="8782372" cy="17543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&lt;form action="thankyou.html" </a:t>
            </a:r>
            <a:r>
              <a:rPr lang="en-US" altLang="ko-KR" dirty="0" err="1"/>
              <a:t>oninput</a:t>
            </a:r>
            <a:r>
              <a:rPr lang="en-US" altLang="ko-KR" dirty="0"/>
              <a:t>="</a:t>
            </a:r>
            <a:r>
              <a:rPr lang="en-US" altLang="ko-KR" dirty="0" err="1"/>
              <a:t>x.value</a:t>
            </a:r>
            <a:r>
              <a:rPr lang="en-US" altLang="ko-KR" dirty="0"/>
              <a:t>=</a:t>
            </a:r>
            <a:r>
              <a:rPr lang="en-US" altLang="ko-KR" dirty="0" err="1"/>
              <a:t>parseInt</a:t>
            </a:r>
            <a:r>
              <a:rPr lang="en-US" altLang="ko-KR" dirty="0"/>
              <a:t>(</a:t>
            </a:r>
            <a:r>
              <a:rPr lang="en-US" altLang="ko-KR" dirty="0" err="1"/>
              <a:t>keyR.value</a:t>
            </a:r>
            <a:r>
              <a:rPr lang="en-US" altLang="ko-KR" dirty="0"/>
              <a:t>)"&gt;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키 </a:t>
            </a:r>
            <a:r>
              <a:rPr lang="en-US" altLang="ko-KR" dirty="0"/>
              <a:t>: 150 &lt;input type="range" value="150" min="150" max="180" id="</a:t>
            </a:r>
            <a:r>
              <a:rPr lang="en-US" altLang="ko-KR" dirty="0" err="1"/>
              <a:t>keyR</a:t>
            </a:r>
            <a:r>
              <a:rPr lang="en-US" altLang="ko-KR" dirty="0"/>
              <a:t>"&gt; 180  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&lt;output name="x" for="</a:t>
            </a:r>
            <a:r>
              <a:rPr lang="en-US" altLang="ko-KR" dirty="0" err="1"/>
              <a:t>keyR</a:t>
            </a:r>
            <a:r>
              <a:rPr lang="en-US" altLang="ko-KR" dirty="0"/>
              <a:t>" style="padding-left:50px;color:blue"&gt;&lt;/output&gt; 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&lt;/form&gt;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5517232"/>
            <a:ext cx="4257675" cy="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002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QUIZ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060848"/>
            <a:ext cx="8388424" cy="2699033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724128" y="4293096"/>
            <a:ext cx="2304256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128" y="4227466"/>
            <a:ext cx="1800225" cy="3905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2022" y="2687960"/>
            <a:ext cx="1247775" cy="381000"/>
          </a:xfrm>
          <a:prstGeom prst="rect">
            <a:avLst/>
          </a:prstGeom>
        </p:spPr>
      </p:pic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2703891"/>
              </p:ext>
            </p:extLst>
          </p:nvPr>
        </p:nvGraphicFramePr>
        <p:xfrm>
          <a:off x="1907704" y="4759881"/>
          <a:ext cx="851565" cy="18713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3" name="Image" r:id="rId6" imgW="1028520" imgH="2260080" progId="Photoshop.Image.13">
                  <p:embed/>
                </p:oleObj>
              </mc:Choice>
              <mc:Fallback>
                <p:oleObj name="Image" r:id="rId6" imgW="1028520" imgH="22600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07704" y="4759881"/>
                        <a:ext cx="851565" cy="18713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91256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QUIZ</a:t>
            </a:r>
            <a:endParaRPr lang="ko-KR" altLang="en-US" dirty="0"/>
          </a:p>
        </p:txBody>
      </p:sp>
      <p:pic>
        <p:nvPicPr>
          <p:cNvPr id="604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57422" y="1214422"/>
            <a:ext cx="5991225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63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altLang="ko-KR" dirty="0"/>
              <a:t>WWW </a:t>
            </a:r>
            <a:r>
              <a:rPr lang="ko-KR" altLang="en-US" dirty="0"/>
              <a:t>개요</a:t>
            </a:r>
            <a:endParaRPr dirty="0"/>
          </a:p>
        </p:txBody>
      </p:sp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63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5600" lvl="0" indent="-26193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Char char="▪"/>
            </a:pPr>
            <a:r>
              <a:rPr lang="ko-KR" b="0" dirty="0"/>
              <a:t>CSS </a:t>
            </a:r>
            <a:r>
              <a:rPr lang="ko-KR" b="0" baseline="30000" dirty="0"/>
              <a:t>Cascading Style Sheets</a:t>
            </a:r>
            <a:r>
              <a:rPr lang="ko-KR" b="0" dirty="0"/>
              <a:t> </a:t>
            </a:r>
            <a:endParaRPr dirty="0"/>
          </a:p>
          <a:p>
            <a:pPr marL="534988" lvl="1" indent="-1778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</a:pPr>
            <a:r>
              <a:rPr lang="ko-KR" b="0" dirty="0"/>
              <a:t>HTML 페이지에 스타일을 지정하는 스타일시트를 작성할 때 사용하는 언어</a:t>
            </a:r>
            <a:endParaRPr b="0" dirty="0"/>
          </a:p>
          <a:p>
            <a:pPr marL="534988" lvl="1" indent="-1778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</a:pPr>
            <a:r>
              <a:rPr lang="ko-KR" dirty="0"/>
              <a:t>현대 웹 페이지에서 매우 중요한 역할 수행</a:t>
            </a:r>
            <a:endParaRPr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baseline="30000"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baseline="30000"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baseline="30000"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baseline="30000"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baseline="30000"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baseline="30000"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baseline="30000"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baseline="30000"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baseline="30000"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baseline="30000" dirty="0"/>
          </a:p>
          <a:p>
            <a:pPr marL="355600" lvl="0" indent="-968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None/>
            </a:pPr>
            <a:endParaRPr b="0" dirty="0"/>
          </a:p>
          <a:p>
            <a:pPr marL="355600" lvl="0" indent="-261938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Char char="▪"/>
            </a:pPr>
            <a:r>
              <a:rPr lang="ko-KR" b="0" dirty="0"/>
              <a:t>자바스크립트</a:t>
            </a:r>
            <a:endParaRPr b="0" dirty="0"/>
          </a:p>
          <a:p>
            <a:pPr marL="534988" lvl="1" indent="-1778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</a:pPr>
            <a:r>
              <a:rPr lang="ko-KR" dirty="0"/>
              <a:t>표준 명칭: ECMAScript</a:t>
            </a:r>
            <a:endParaRPr dirty="0"/>
          </a:p>
          <a:p>
            <a:pPr marL="534988" lvl="1" indent="-1778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</a:pPr>
            <a:r>
              <a:rPr lang="ko-KR" dirty="0"/>
              <a:t>HTML 페이지에서 사용자 반응 등을 처리하는 스크립트를 작성하는 언어</a:t>
            </a:r>
            <a:endParaRPr dirty="0"/>
          </a:p>
          <a:p>
            <a:pPr marL="534988" lvl="1" indent="-1778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</a:pPr>
            <a:r>
              <a:rPr lang="ko-KR" dirty="0"/>
              <a:t>클라이언트 웹 개발을 하기 위해 만들었지만, 현대에는 서버는 물론 로봇 개발에도 사용</a:t>
            </a:r>
            <a:endParaRPr dirty="0"/>
          </a:p>
          <a:p>
            <a:pPr marL="534988" lvl="1" indent="-76200" algn="l" rtl="0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baseline="30000" dirty="0"/>
          </a:p>
        </p:txBody>
      </p:sp>
      <p:pic>
        <p:nvPicPr>
          <p:cNvPr id="176" name="Google Shape;17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96782" y="1985385"/>
            <a:ext cx="6350436" cy="209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06384" y="4356006"/>
            <a:ext cx="2705775" cy="1257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500042"/>
            <a:ext cx="8229600" cy="1143000"/>
          </a:xfrm>
        </p:spPr>
        <p:txBody>
          <a:bodyPr/>
          <a:lstStyle/>
          <a:p>
            <a:r>
              <a:rPr lang="en-US" altLang="ko-KR" dirty="0"/>
              <a:t>IFRAME Tag - </a:t>
            </a:r>
            <a:r>
              <a:rPr lang="ko-KR" altLang="en-US" dirty="0"/>
              <a:t>아이프레임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11560" y="3617619"/>
            <a:ext cx="7992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&lt;iframe name="</a:t>
            </a:r>
            <a:r>
              <a:rPr lang="ko-KR" altLang="en-US" dirty="0"/>
              <a:t>아이프레임명</a:t>
            </a:r>
            <a:r>
              <a:rPr lang="en-US" altLang="ko-KR" dirty="0"/>
              <a:t>" 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width</a:t>
            </a:r>
            <a:r>
              <a:rPr lang="en-US" altLang="ko-KR" dirty="0"/>
              <a:t>="</a:t>
            </a:r>
            <a:r>
              <a:rPr lang="ko-KR" altLang="en-US" dirty="0" err="1"/>
              <a:t>가로크기</a:t>
            </a:r>
            <a:r>
              <a:rPr lang="en-US" altLang="ko-KR" dirty="0"/>
              <a:t>" height="</a:t>
            </a:r>
            <a:r>
              <a:rPr lang="ko-KR" altLang="en-US" dirty="0" err="1" smtClean="0"/>
              <a:t>세로크기</a:t>
            </a:r>
            <a:r>
              <a:rPr lang="en-US" altLang="ko-KR" dirty="0" smtClean="0"/>
              <a:t>” 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=“</a:t>
            </a:r>
            <a:r>
              <a:rPr lang="ko-KR" altLang="en-US" dirty="0" err="1" smtClean="0"/>
              <a:t>문서경로</a:t>
            </a:r>
            <a:r>
              <a:rPr lang="en-US" altLang="ko-KR" dirty="0" smtClean="0"/>
              <a:t>” </a:t>
            </a:r>
            <a:r>
              <a:rPr lang="en-US" altLang="ko-KR" dirty="0" err="1" smtClean="0"/>
              <a:t>frameborder</a:t>
            </a:r>
            <a:r>
              <a:rPr lang="en-US" altLang="ko-KR" dirty="0" smtClean="0"/>
              <a:t>=0&gt;</a:t>
            </a:r>
          </a:p>
          <a:p>
            <a:r>
              <a:rPr lang="en-US" altLang="ko-KR" dirty="0" smtClean="0"/>
              <a:t>&lt;/</a:t>
            </a:r>
            <a:r>
              <a:rPr lang="en-US" altLang="ko-KR" dirty="0"/>
              <a:t>iframe&gt;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1560" y="1916832"/>
            <a:ext cx="7704856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아이프레임이란</a:t>
            </a:r>
            <a:r>
              <a:rPr lang="en-US" altLang="ko-KR" dirty="0"/>
              <a:t>? 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ko-KR" altLang="en-US" dirty="0"/>
              <a:t>      </a:t>
            </a:r>
            <a:r>
              <a:rPr lang="ko-KR" altLang="en-US" dirty="0" err="1"/>
              <a:t>플로팅프레임</a:t>
            </a:r>
            <a:r>
              <a:rPr lang="en-US" altLang="ko-KR" dirty="0"/>
              <a:t>, </a:t>
            </a:r>
            <a:r>
              <a:rPr lang="ko-KR" altLang="en-US" dirty="0" err="1"/>
              <a:t>인라인요소</a:t>
            </a:r>
            <a:r>
              <a:rPr lang="ko-KR" altLang="en-US" dirty="0"/>
              <a:t> 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      다른 문서</a:t>
            </a:r>
            <a:r>
              <a:rPr lang="en-US" altLang="ko-KR" dirty="0"/>
              <a:t>(</a:t>
            </a:r>
            <a:r>
              <a:rPr lang="ko-KR" altLang="en-US" dirty="0" err="1"/>
              <a:t>웹페이지</a:t>
            </a:r>
            <a:r>
              <a:rPr lang="en-US" altLang="ko-KR" dirty="0"/>
              <a:t>, </a:t>
            </a:r>
            <a:r>
              <a:rPr lang="ko-KR" altLang="en-US" dirty="0" err="1"/>
              <a:t>이미지파일</a:t>
            </a:r>
            <a:r>
              <a:rPr lang="en-US" altLang="ko-KR" dirty="0"/>
              <a:t>..)</a:t>
            </a:r>
            <a:r>
              <a:rPr lang="ko-KR" altLang="en-US" dirty="0"/>
              <a:t>를 테이블처럼 </a:t>
            </a:r>
            <a:r>
              <a:rPr lang="ko-KR" altLang="en-US" dirty="0" err="1"/>
              <a:t>삽입할수</a:t>
            </a:r>
            <a:r>
              <a:rPr lang="ko-KR" altLang="en-US" dirty="0"/>
              <a:t> 있는 기능</a:t>
            </a:r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네임앵커</a:t>
            </a:r>
            <a:r>
              <a:rPr lang="en-US" altLang="ko-KR" dirty="0" smtClean="0"/>
              <a:t>(Name Anchor)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87624" y="2276872"/>
            <a:ext cx="65527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페이지안에서 특정 위치로 이동하는 기능</a:t>
            </a:r>
            <a:r>
              <a:rPr lang="en-US" altLang="ko-KR" dirty="0"/>
              <a:t>. </a:t>
            </a:r>
            <a:r>
              <a:rPr lang="ko-KR" altLang="en-US" dirty="0"/>
              <a:t>책갈피</a:t>
            </a:r>
          </a:p>
          <a:p>
            <a:endParaRPr lang="ko-KR" altLang="en-US" dirty="0"/>
          </a:p>
          <a:p>
            <a:r>
              <a:rPr lang="en-US" altLang="ko-KR" dirty="0"/>
              <a:t>1) </a:t>
            </a:r>
            <a:r>
              <a:rPr lang="ko-KR" altLang="en-US" dirty="0"/>
              <a:t>이동할 위치에 있는 태그에 </a:t>
            </a:r>
            <a:r>
              <a:rPr lang="en-US" altLang="ko-KR" dirty="0"/>
              <a:t>id</a:t>
            </a:r>
            <a:r>
              <a:rPr lang="ko-KR" altLang="en-US" dirty="0"/>
              <a:t>값 지정</a:t>
            </a:r>
          </a:p>
          <a:p>
            <a:r>
              <a:rPr lang="ko-KR" altLang="en-US" dirty="0"/>
              <a:t>   </a:t>
            </a:r>
            <a:r>
              <a:rPr lang="en-US" altLang="ko-KR" dirty="0"/>
              <a:t>&lt;</a:t>
            </a:r>
            <a:r>
              <a:rPr lang="ko-KR" altLang="en-US" dirty="0" err="1"/>
              <a:t>태그명</a:t>
            </a:r>
            <a:r>
              <a:rPr lang="ko-KR" altLang="en-US" dirty="0"/>
              <a:t> </a:t>
            </a:r>
            <a:r>
              <a:rPr lang="en-US" altLang="ko-KR" dirty="0"/>
              <a:t>id="</a:t>
            </a:r>
            <a:r>
              <a:rPr lang="ko-KR" altLang="en-US" dirty="0" err="1"/>
              <a:t>아이디값</a:t>
            </a:r>
            <a:r>
              <a:rPr lang="en-US" altLang="ko-KR" dirty="0"/>
              <a:t>"&gt; ... &lt;/</a:t>
            </a:r>
            <a:r>
              <a:rPr lang="ko-KR" altLang="en-US" dirty="0" err="1"/>
              <a:t>태그명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   </a:t>
            </a:r>
          </a:p>
          <a:p>
            <a:r>
              <a:rPr lang="en-US" altLang="ko-KR" dirty="0"/>
              <a:t>2) </a:t>
            </a:r>
            <a:r>
              <a:rPr lang="ko-KR" altLang="en-US" dirty="0"/>
              <a:t>하이퍼링크 지정 </a:t>
            </a:r>
          </a:p>
          <a:p>
            <a:r>
              <a:rPr lang="ko-KR" altLang="en-US" dirty="0"/>
              <a:t>   </a:t>
            </a:r>
            <a:r>
              <a:rPr lang="en-US" altLang="ko-KR" dirty="0"/>
              <a:t>&lt;a </a:t>
            </a:r>
            <a:r>
              <a:rPr lang="en-US" altLang="ko-KR" dirty="0" err="1"/>
              <a:t>href</a:t>
            </a:r>
            <a:r>
              <a:rPr lang="en-US" altLang="ko-KR" dirty="0"/>
              <a:t>="#</a:t>
            </a:r>
            <a:r>
              <a:rPr lang="ko-KR" altLang="en-US" dirty="0" err="1"/>
              <a:t>아이디값</a:t>
            </a:r>
            <a:r>
              <a:rPr lang="en-US" altLang="ko-KR" dirty="0"/>
              <a:t>"&gt;</a:t>
            </a:r>
            <a:r>
              <a:rPr lang="ko-KR" altLang="en-US" dirty="0" err="1"/>
              <a:t>메뉴명</a:t>
            </a:r>
            <a:r>
              <a:rPr lang="ko-KR" altLang="en-US" dirty="0"/>
              <a:t> 또는 이미지</a:t>
            </a:r>
            <a:r>
              <a:rPr lang="en-US" altLang="ko-KR" dirty="0"/>
              <a:t>&lt;/a&gt;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904544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857232"/>
            <a:ext cx="8229600" cy="1066800"/>
          </a:xfrm>
        </p:spPr>
        <p:txBody>
          <a:bodyPr/>
          <a:lstStyle/>
          <a:p>
            <a:r>
              <a:rPr lang="en-US" altLang="ko-KR" dirty="0"/>
              <a:t>HTML5</a:t>
            </a:r>
            <a:r>
              <a:rPr lang="ko-KR" altLang="en-US" dirty="0"/>
              <a:t>의 </a:t>
            </a:r>
            <a:r>
              <a:rPr lang="en-US" altLang="ko-KR" dirty="0"/>
              <a:t>video, audio</a:t>
            </a:r>
            <a:r>
              <a:rPr lang="ko-KR" altLang="en-US" dirty="0"/>
              <a:t>태그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</p:nvPr>
        </p:nvGraphicFramePr>
        <p:xfrm>
          <a:off x="500034" y="3071810"/>
          <a:ext cx="8229600" cy="3403600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328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008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src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동영상이나 오디오 파일의 경로를 지정합니다</a:t>
                      </a:r>
                      <a:r>
                        <a:rPr lang="en-US" altLang="ko-KR" dirty="0"/>
                        <a:t>. </a:t>
                      </a:r>
                      <a:br>
                        <a:rPr lang="en-US" altLang="ko-KR" dirty="0"/>
                      </a:br>
                      <a:r>
                        <a:rPr lang="en-US" altLang="ko-KR" dirty="0"/>
                        <a:t>Video</a:t>
                      </a:r>
                      <a:r>
                        <a:rPr lang="en-US" altLang="ko-KR" baseline="0" dirty="0"/>
                        <a:t> </a:t>
                      </a:r>
                      <a:r>
                        <a:rPr lang="ko-KR" altLang="en-US" baseline="0" dirty="0"/>
                        <a:t>태그 사용시만 사용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poster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동영상 파일의 대체 이미지 파일 경로를 지정합니다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preload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동영상 </a:t>
                      </a:r>
                      <a:r>
                        <a:rPr lang="ko-KR" altLang="en-US" dirty="0" err="1"/>
                        <a:t>피일이</a:t>
                      </a:r>
                      <a:r>
                        <a:rPr lang="ko-KR" altLang="en-US" dirty="0"/>
                        <a:t> 다운로드 된 후 재생되게 합니다</a:t>
                      </a:r>
                      <a:r>
                        <a:rPr lang="en-US" altLang="ko-KR" dirty="0"/>
                        <a:t>. </a:t>
                      </a:r>
                      <a:r>
                        <a:rPr lang="ko-KR" altLang="en-US" dirty="0"/>
                        <a:t>재생 단추를 누르거나 클릭해야 재생됩니다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autoplay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동영상을 자동 재생합니다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loop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재생 횟수를 지정합니다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controls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콘트롤바를</a:t>
                      </a:r>
                      <a:r>
                        <a:rPr lang="ko-KR" altLang="en-US" dirty="0"/>
                        <a:t> 추가합니다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width/</a:t>
                      </a:r>
                      <a:br>
                        <a:rPr lang="en-US" altLang="ko-KR" dirty="0"/>
                      </a:br>
                      <a:r>
                        <a:rPr lang="en-US" altLang="ko-KR" dirty="0"/>
                        <a:t>height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동영상 화면의 가로와 새로 크기를 지정합니다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28596" y="2071678"/>
            <a:ext cx="7858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altLang="ko-KR" dirty="0" err="1"/>
              <a:t>Vidio</a:t>
            </a:r>
            <a:r>
              <a:rPr lang="en-US" altLang="ko-KR" dirty="0"/>
              <a:t>, audio </a:t>
            </a:r>
            <a:r>
              <a:rPr lang="ko-KR" altLang="en-US" dirty="0"/>
              <a:t>태그는 </a:t>
            </a:r>
            <a:r>
              <a:rPr lang="en-US" altLang="ko-KR" dirty="0" err="1"/>
              <a:t>src</a:t>
            </a:r>
            <a:r>
              <a:rPr lang="en-US" altLang="ko-KR" dirty="0"/>
              <a:t> </a:t>
            </a:r>
            <a:r>
              <a:rPr lang="ko-KR" altLang="en-US" dirty="0"/>
              <a:t>속성에서 지정한 동영상파일을 재생하는 태그로 여러 개의 </a:t>
            </a:r>
            <a:r>
              <a:rPr lang="ko-KR" altLang="en-US" dirty="0" err="1"/>
              <a:t>코덱을</a:t>
            </a:r>
            <a:r>
              <a:rPr lang="ko-KR" altLang="en-US" dirty="0"/>
              <a:t> 지원하는 </a:t>
            </a:r>
            <a:r>
              <a:rPr lang="en-US" altLang="ko-KR" dirty="0"/>
              <a:t>source </a:t>
            </a:r>
            <a:r>
              <a:rPr lang="ko-KR" altLang="en-US" dirty="0"/>
              <a:t>태그를 이용하여 </a:t>
            </a:r>
            <a:r>
              <a:rPr lang="en-US" altLang="ko-KR" dirty="0" err="1"/>
              <a:t>src</a:t>
            </a:r>
            <a:r>
              <a:rPr lang="en-US" altLang="ko-KR" dirty="0"/>
              <a:t> </a:t>
            </a:r>
            <a:r>
              <a:rPr lang="ko-KR" altLang="en-US" dirty="0"/>
              <a:t>경로를 지정할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655719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HTML5</a:t>
            </a:r>
            <a:r>
              <a:rPr lang="ko-KR" altLang="en-US" dirty="0"/>
              <a:t>의 </a:t>
            </a:r>
            <a:r>
              <a:rPr lang="en-US" altLang="ko-KR" dirty="0"/>
              <a:t>video, audio</a:t>
            </a:r>
            <a:r>
              <a:rPr lang="ko-KR" altLang="en-US" dirty="0"/>
              <a:t>태그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0315" y="2060848"/>
            <a:ext cx="8424936" cy="1015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/>
              <a:t>&lt;video </a:t>
            </a:r>
            <a:r>
              <a:rPr lang="en-US" altLang="ko-KR" sz="2000" dirty="0" err="1"/>
              <a:t>src</a:t>
            </a:r>
            <a:r>
              <a:rPr lang="en-US" altLang="ko-KR" sz="2000" dirty="0"/>
              <a:t>="media/lava.mp4" type="</a:t>
            </a:r>
            <a:r>
              <a:rPr lang="en-US" altLang="ko-KR" sz="2000" dirty="0" err="1"/>
              <a:t>viedo</a:t>
            </a:r>
            <a:r>
              <a:rPr lang="en-US" altLang="ko-KR" sz="2000" dirty="0"/>
              <a:t>/mp4" width="480" height="320" controls="true" preload="true"&gt;&lt;/video&gt;</a:t>
            </a:r>
            <a:endParaRPr lang="ko-KR" alt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320315" y="3356992"/>
            <a:ext cx="8424936" cy="553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2000"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&lt;audio </a:t>
            </a:r>
            <a:r>
              <a:rPr lang="en-US" altLang="ko-KR" dirty="0" err="1"/>
              <a:t>src</a:t>
            </a:r>
            <a:r>
              <a:rPr lang="en-US" altLang="ko-KR" dirty="0"/>
              <a:t>="media/happyBirthday.mp3" </a:t>
            </a:r>
            <a:r>
              <a:rPr lang="en-US" altLang="ko-KR" dirty="0" err="1"/>
              <a:t>autoplay</a:t>
            </a:r>
            <a:r>
              <a:rPr lang="en-US" altLang="ko-KR" dirty="0"/>
              <a:t>="true"&gt;&lt;/audio&gt;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1763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title" idx="4294967295"/>
          </p:nvPr>
        </p:nvSpPr>
        <p:spPr>
          <a:xfrm>
            <a:off x="827584" y="1124744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algun Gothic"/>
              <a:buNone/>
            </a:pPr>
            <a:r>
              <a:rPr lang="ko-KR" sz="4800" dirty="0"/>
              <a:t>실습 환경 구축</a:t>
            </a:r>
            <a:endParaRPr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755576" y="1916832"/>
            <a:ext cx="71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ko-KR" altLang="en-US" dirty="0" err="1"/>
              <a:t>비주얼</a:t>
            </a:r>
            <a:r>
              <a:rPr lang="ko-KR" altLang="en-US" dirty="0"/>
              <a:t> 스튜디오 코드</a:t>
            </a:r>
            <a:r>
              <a:rPr lang="en-US" altLang="ko-KR" dirty="0" smtClean="0"/>
              <a:t>(</a:t>
            </a:r>
            <a:r>
              <a:rPr lang="en-US" altLang="ko-KR" dirty="0">
                <a:hlinkClick r:id="rId3"/>
              </a:rPr>
              <a:t>https://code.visualstudio.com/Download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720" y="2603590"/>
            <a:ext cx="5646913" cy="388486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568820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title" idx="4294967295"/>
          </p:nvPr>
        </p:nvSpPr>
        <p:spPr>
          <a:xfrm>
            <a:off x="827584" y="1124744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algun Gothic"/>
              <a:buNone/>
            </a:pPr>
            <a:r>
              <a:rPr lang="ko-KR" sz="4800" dirty="0"/>
              <a:t>실습 환경 구축</a:t>
            </a:r>
            <a:endParaRPr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755576" y="1916832"/>
            <a:ext cx="712879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dirty="0" err="1" smtClean="0"/>
              <a:t>작업폴더</a:t>
            </a:r>
            <a:r>
              <a:rPr lang="ko-KR" altLang="en-US" dirty="0" smtClean="0"/>
              <a:t> 설정 </a:t>
            </a:r>
            <a:r>
              <a:rPr lang="en-US" altLang="ko-KR" dirty="0"/>
              <a:t>: [File]-[Add folder to workspace</a:t>
            </a:r>
            <a:r>
              <a:rPr lang="en-US" altLang="ko-KR" dirty="0" smtClean="0"/>
              <a:t>]</a:t>
            </a:r>
          </a:p>
          <a:p>
            <a:pPr marL="2857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dirty="0" err="1" smtClean="0"/>
              <a:t>테마설정</a:t>
            </a:r>
            <a:r>
              <a:rPr lang="ko-KR" altLang="en-US" dirty="0" smtClean="0"/>
              <a:t> </a:t>
            </a:r>
            <a:r>
              <a:rPr lang="en-US" altLang="ko-KR" dirty="0" smtClean="0"/>
              <a:t>: [</a:t>
            </a:r>
            <a:r>
              <a:rPr lang="en-US" altLang="ko-KR" dirty="0"/>
              <a:t>File]-[Preferences]-[Color Theme] </a:t>
            </a:r>
            <a:endParaRPr lang="en-US" altLang="ko-KR" dirty="0" smtClean="0"/>
          </a:p>
          <a:p>
            <a:pPr marL="2857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크롬웹브라우저랑 </a:t>
            </a:r>
            <a:r>
              <a:rPr lang="en-US" altLang="ko-KR" dirty="0" err="1"/>
              <a:t>vscode</a:t>
            </a:r>
            <a:r>
              <a:rPr lang="en-US" altLang="ko-KR" dirty="0"/>
              <a:t> </a:t>
            </a:r>
            <a:r>
              <a:rPr lang="ko-KR" altLang="en-US" dirty="0"/>
              <a:t>연결하기 </a:t>
            </a:r>
          </a:p>
          <a:p>
            <a:pPr marL="457200" lvl="2">
              <a:lnSpc>
                <a:spcPct val="200000"/>
              </a:lnSpc>
            </a:pPr>
            <a:r>
              <a:rPr lang="en-US" altLang="ko-KR" dirty="0"/>
              <a:t>1) </a:t>
            </a:r>
            <a:r>
              <a:rPr lang="ko-KR" altLang="en-US" dirty="0" smtClean="0"/>
              <a:t>왼쪽 사이드바에서 </a:t>
            </a:r>
            <a:r>
              <a:rPr lang="en-US" altLang="ko-KR" dirty="0" smtClean="0"/>
              <a:t>[</a:t>
            </a:r>
            <a:r>
              <a:rPr lang="en-US" altLang="ko-KR" dirty="0"/>
              <a:t>Extensions] </a:t>
            </a:r>
            <a:r>
              <a:rPr lang="ko-KR" altLang="en-US" dirty="0" smtClean="0"/>
              <a:t>클릭</a:t>
            </a:r>
            <a:endParaRPr lang="ko-KR" altLang="en-US" dirty="0"/>
          </a:p>
          <a:p>
            <a:pPr marL="457200" lvl="2">
              <a:lnSpc>
                <a:spcPct val="200000"/>
              </a:lnSpc>
            </a:pPr>
            <a:r>
              <a:rPr lang="en-US" altLang="ko-KR" dirty="0"/>
              <a:t>2) </a:t>
            </a:r>
            <a:r>
              <a:rPr lang="ko-KR" altLang="en-US" dirty="0" err="1" smtClean="0"/>
              <a:t>검색창에서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coderfee</a:t>
            </a:r>
            <a:r>
              <a:rPr lang="en-US" altLang="ko-KR" dirty="0" smtClean="0"/>
              <a:t> </a:t>
            </a:r>
            <a:r>
              <a:rPr lang="ko-KR" altLang="en-US" dirty="0"/>
              <a:t>검색  </a:t>
            </a:r>
          </a:p>
          <a:p>
            <a:pPr marL="457200" lvl="2">
              <a:lnSpc>
                <a:spcPct val="200000"/>
              </a:lnSpc>
            </a:pPr>
            <a:r>
              <a:rPr lang="en-US" altLang="ko-KR" dirty="0"/>
              <a:t>3) </a:t>
            </a:r>
            <a:r>
              <a:rPr lang="en-US" altLang="ko-KR" dirty="0" smtClean="0"/>
              <a:t>open-in-browser </a:t>
            </a:r>
            <a:r>
              <a:rPr lang="ko-KR" altLang="en-US" dirty="0" smtClean="0"/>
              <a:t>목록 클릭 후</a:t>
            </a:r>
            <a:r>
              <a:rPr lang="en-US" altLang="ko-KR" dirty="0" smtClean="0"/>
              <a:t>  </a:t>
            </a:r>
            <a:r>
              <a:rPr lang="en-US" altLang="ko-KR" dirty="0"/>
              <a:t>[Install]</a:t>
            </a:r>
          </a:p>
          <a:p>
            <a:pPr marL="457200" lvl="2">
              <a:lnSpc>
                <a:spcPct val="200000"/>
              </a:lnSpc>
            </a:pPr>
            <a:r>
              <a:rPr lang="en-US" altLang="ko-KR" dirty="0"/>
              <a:t>4) </a:t>
            </a:r>
            <a:r>
              <a:rPr lang="ko-KR" altLang="en-US" dirty="0" err="1" smtClean="0"/>
              <a:t>편집창에서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웹브라우저</a:t>
            </a:r>
            <a:r>
              <a:rPr lang="ko-KR" altLang="en-US" dirty="0" smtClean="0"/>
              <a:t> </a:t>
            </a:r>
            <a:r>
              <a:rPr lang="ko-KR" altLang="en-US" dirty="0"/>
              <a:t>연결 단축키는</a:t>
            </a:r>
            <a:r>
              <a:rPr lang="en-US" altLang="ko-KR" dirty="0" smtClean="0"/>
              <a:t>?  </a:t>
            </a:r>
            <a:r>
              <a:rPr lang="en-US" altLang="ko-KR" dirty="0"/>
              <a:t>[Ctrl]+[</a:t>
            </a:r>
            <a:r>
              <a:rPr lang="en-US" altLang="ko-KR" dirty="0" err="1"/>
              <a:t>ALt</a:t>
            </a:r>
            <a:r>
              <a:rPr lang="en-US" altLang="ko-KR" dirty="0"/>
              <a:t>]+[O]</a:t>
            </a:r>
          </a:p>
        </p:txBody>
      </p:sp>
    </p:spTree>
    <p:extLst>
      <p:ext uri="{BB962C8B-B14F-4D97-AF65-F5344CB8AC3E}">
        <p14:creationId xmlns:p14="http://schemas.microsoft.com/office/powerpoint/2010/main" val="1925908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이란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483468" y="2348880"/>
            <a:ext cx="8229600" cy="350974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HTML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HTML </a:t>
            </a:r>
            <a:r>
              <a:rPr lang="ko-KR" altLang="en-US" sz="2000" dirty="0">
                <a:latin typeface="+mn-ea"/>
              </a:rPr>
              <a:t>이란 </a:t>
            </a:r>
            <a:r>
              <a:rPr lang="en-US" altLang="ko-KR" sz="2000" dirty="0">
                <a:latin typeface="+mn-ea"/>
              </a:rPr>
              <a:t>'</a:t>
            </a:r>
            <a:r>
              <a:rPr lang="en-US" altLang="ko-KR" sz="2000" dirty="0" err="1">
                <a:latin typeface="+mn-ea"/>
              </a:rPr>
              <a:t>HyperText</a:t>
            </a:r>
            <a:r>
              <a:rPr lang="en-US" altLang="ko-KR" sz="2000" dirty="0">
                <a:latin typeface="+mn-ea"/>
              </a:rPr>
              <a:t> Markup </a:t>
            </a:r>
            <a:r>
              <a:rPr lang="en-US" altLang="ko-KR" sz="2000" dirty="0" err="1">
                <a:latin typeface="+mn-ea"/>
              </a:rPr>
              <a:t>Languane</a:t>
            </a:r>
            <a:r>
              <a:rPr lang="en-US" altLang="ko-KR" sz="2000" dirty="0">
                <a:latin typeface="+mn-ea"/>
              </a:rPr>
              <a:t>'</a:t>
            </a:r>
            <a:r>
              <a:rPr lang="ko-KR" altLang="en-US" sz="2000" dirty="0">
                <a:latin typeface="+mn-ea"/>
              </a:rPr>
              <a:t>의 약자로 웹 문서를 만드는 가장 기본적인 언어라고 할 수 있다</a:t>
            </a:r>
            <a:r>
              <a:rPr lang="en-US" altLang="ko-KR" sz="2000" dirty="0">
                <a:latin typeface="+mn-ea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HTML</a:t>
            </a:r>
            <a:r>
              <a:rPr lang="ko-KR" altLang="en-US" sz="2000" dirty="0">
                <a:latin typeface="+mn-ea"/>
              </a:rPr>
              <a:t>로 제작된 문서에서 각각의 명령어들은 태그</a:t>
            </a:r>
            <a:r>
              <a:rPr lang="en-US" altLang="ko-KR" sz="2000" dirty="0">
                <a:latin typeface="+mn-ea"/>
              </a:rPr>
              <a:t>(Tag) </a:t>
            </a:r>
            <a:r>
              <a:rPr lang="ko-KR" altLang="en-US" sz="2000" dirty="0">
                <a:latin typeface="+mn-ea"/>
              </a:rPr>
              <a:t>또는 요소</a:t>
            </a:r>
            <a:r>
              <a:rPr lang="en-US" altLang="ko-KR" sz="2000" dirty="0">
                <a:latin typeface="+mn-ea"/>
              </a:rPr>
              <a:t>(Element)</a:t>
            </a:r>
            <a:r>
              <a:rPr lang="ko-KR" altLang="en-US" sz="2000" dirty="0">
                <a:latin typeface="+mn-ea"/>
              </a:rPr>
              <a:t>라고 하며 </a:t>
            </a:r>
            <a:r>
              <a:rPr lang="en-US" altLang="ko-KR" sz="2000" dirty="0">
                <a:latin typeface="+mn-ea"/>
              </a:rPr>
              <a:t>HTML </a:t>
            </a:r>
            <a:r>
              <a:rPr lang="ko-KR" altLang="en-US" sz="2000" dirty="0">
                <a:latin typeface="+mn-ea"/>
              </a:rPr>
              <a:t>문서는 </a:t>
            </a:r>
            <a:r>
              <a:rPr lang="en-US" altLang="ko-KR" sz="2000" dirty="0">
                <a:latin typeface="+mn-ea"/>
              </a:rPr>
              <a:t>html, </a:t>
            </a:r>
            <a:r>
              <a:rPr lang="en-US" altLang="ko-KR" sz="2000" dirty="0" err="1">
                <a:latin typeface="+mn-ea"/>
              </a:rPr>
              <a:t>htm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파일 형태로 파일 확장자가 붙여져서 저장된다</a:t>
            </a:r>
            <a:r>
              <a:rPr lang="en-US" altLang="ko-KR" sz="2000" dirty="0">
                <a:latin typeface="+mn-ea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2020</a:t>
            </a:r>
            <a:r>
              <a:rPr lang="ko-KR" altLang="en-US" sz="2000" dirty="0">
                <a:latin typeface="+mn-ea"/>
              </a:rPr>
              <a:t>년 기준으로 사용되는 </a:t>
            </a:r>
            <a:r>
              <a:rPr lang="en-US" altLang="ko-KR" sz="2000" dirty="0">
                <a:latin typeface="+mn-ea"/>
              </a:rPr>
              <a:t>HTML </a:t>
            </a:r>
            <a:r>
              <a:rPr lang="ko-KR" altLang="en-US" sz="2000" dirty="0">
                <a:latin typeface="+mn-ea"/>
              </a:rPr>
              <a:t>버전으로는 </a:t>
            </a:r>
            <a:r>
              <a:rPr lang="en-US" altLang="ko-KR" sz="2000" dirty="0">
                <a:latin typeface="+mn-ea"/>
              </a:rPr>
              <a:t>HTML4, XHTML, HTML5</a:t>
            </a:r>
            <a:r>
              <a:rPr lang="ko-KR" altLang="en-US" sz="2000" dirty="0">
                <a:latin typeface="+mn-ea"/>
              </a:rPr>
              <a:t>가 있다</a:t>
            </a:r>
            <a:r>
              <a:rPr lang="en-US" altLang="ko-KR" sz="2000" dirty="0">
                <a:latin typeface="+mn-ea"/>
              </a:rPr>
              <a:t>.</a:t>
            </a:r>
            <a:endParaRPr lang="ko-KR" altLang="en-US" sz="2000" dirty="0">
              <a:latin typeface="+mn-ea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흐름">
  <a:themeElements>
    <a:clrScheme name="흐름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흐름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3751</TotalTime>
  <Words>2022</Words>
  <Application>Microsoft Office PowerPoint</Application>
  <PresentationFormat>화면 슬라이드 쇼(4:3)</PresentationFormat>
  <Paragraphs>392</Paragraphs>
  <Slides>63</Slides>
  <Notes>8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63</vt:i4>
      </vt:variant>
    </vt:vector>
  </HeadingPairs>
  <TitlesOfParts>
    <vt:vector size="72" baseType="lpstr">
      <vt:lpstr>Noto Sans Symbols</vt:lpstr>
      <vt:lpstr>Dotum</vt:lpstr>
      <vt:lpstr>Malgun Gothic</vt:lpstr>
      <vt:lpstr>Malgun Gothic</vt:lpstr>
      <vt:lpstr>Arial</vt:lpstr>
      <vt:lpstr>Wingdings</vt:lpstr>
      <vt:lpstr>Wingdings 2</vt:lpstr>
      <vt:lpstr>흐름</vt:lpstr>
      <vt:lpstr>Image</vt:lpstr>
      <vt:lpstr>HTML</vt:lpstr>
      <vt:lpstr>WWW 개요</vt:lpstr>
      <vt:lpstr>WWW 개요</vt:lpstr>
      <vt:lpstr>WWW 개요</vt:lpstr>
      <vt:lpstr>WWW 개요</vt:lpstr>
      <vt:lpstr>WWW 개요</vt:lpstr>
      <vt:lpstr>실습 환경 구축</vt:lpstr>
      <vt:lpstr>실습 환경 구축</vt:lpstr>
      <vt:lpstr>HTML이란?</vt:lpstr>
      <vt:lpstr>HTML 태그의 특징</vt:lpstr>
      <vt:lpstr>Emmet 문법</vt:lpstr>
      <vt:lpstr>Html5 기본 구조 </vt:lpstr>
      <vt:lpstr>표제달기 – h1~h6</vt:lpstr>
      <vt:lpstr>P tag - 문단 나누기</vt:lpstr>
      <vt:lpstr>BR Tag - 줄바꿈</vt:lpstr>
      <vt:lpstr>DIV Tag – 블록 구성</vt:lpstr>
      <vt:lpstr>BLOCKQUOTE  Tag - 인용문</vt:lpstr>
      <vt:lpstr>HR Tag – 수평선 </vt:lpstr>
      <vt:lpstr>글자 장식하기 태그들</vt:lpstr>
      <vt:lpstr>OL,UL,LI Tag -  목록 문단</vt:lpstr>
      <vt:lpstr>DL,DT,DD Tag – 정의 문단</vt:lpstr>
      <vt:lpstr>Quiz</vt:lpstr>
      <vt:lpstr>Quiz</vt:lpstr>
      <vt:lpstr>WEB COLOR</vt:lpstr>
      <vt:lpstr>WEB COLOR</vt:lpstr>
      <vt:lpstr>이미지 및 하이퍼링크 경로</vt:lpstr>
      <vt:lpstr>IMG tag – 이미지 삽입</vt:lpstr>
      <vt:lpstr>IMG tag – 이미지에 제목 달기</vt:lpstr>
      <vt:lpstr>A Tag - 하이퍼링크</vt:lpstr>
      <vt:lpstr>QUIZ</vt:lpstr>
      <vt:lpstr>QUIZ</vt:lpstr>
      <vt:lpstr>테이블 관련 Tag</vt:lpstr>
      <vt:lpstr>테이블 관련 Tag</vt:lpstr>
      <vt:lpstr>테이블 관련 Tag</vt:lpstr>
      <vt:lpstr>테이블 관련 Tag</vt:lpstr>
      <vt:lpstr>테이블 관련 Tag</vt:lpstr>
      <vt:lpstr>테이블 관련 Tag</vt:lpstr>
      <vt:lpstr>테이블 관련 Tag</vt:lpstr>
      <vt:lpstr>테이블 관련 Tag</vt:lpstr>
      <vt:lpstr>QUIZ</vt:lpstr>
      <vt:lpstr>QUIZ</vt:lpstr>
      <vt:lpstr>FORM Tag – 폼 정의</vt:lpstr>
      <vt:lpstr>한줄 글 상자와 암호 글 상자 </vt:lpstr>
      <vt:lpstr>라디오 버튼</vt:lpstr>
      <vt:lpstr>라벨</vt:lpstr>
      <vt:lpstr>체크 박스</vt:lpstr>
      <vt:lpstr>파일 상자</vt:lpstr>
      <vt:lpstr>폼 버튼</vt:lpstr>
      <vt:lpstr>여러 줄 글 상자 </vt:lpstr>
      <vt:lpstr>셀렉트 메뉴</vt:lpstr>
      <vt:lpstr>필드셋 </vt:lpstr>
      <vt:lpstr>년도/월/일/시간 – HTML5</vt:lpstr>
      <vt:lpstr>년도/월/일/시간 </vt:lpstr>
      <vt:lpstr>EMAIL/URL/SEARCH</vt:lpstr>
      <vt:lpstr>EMAIL/URL/SEARCH</vt:lpstr>
      <vt:lpstr>NUMBER/COLOR</vt:lpstr>
      <vt:lpstr>RANGE / OUTPUT</vt:lpstr>
      <vt:lpstr>QUIZ</vt:lpstr>
      <vt:lpstr>QUIZ</vt:lpstr>
      <vt:lpstr>IFRAME Tag - 아이프레임</vt:lpstr>
      <vt:lpstr>네임앵커(Name Anchor)</vt:lpstr>
      <vt:lpstr>HTML5의 video, audio태그</vt:lpstr>
      <vt:lpstr>HTML5의 video, audio태그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queen2</dc:creator>
  <cp:lastModifiedBy>romiaril</cp:lastModifiedBy>
  <cp:revision>107</cp:revision>
  <dcterms:created xsi:type="dcterms:W3CDTF">2011-02-14T04:20:29Z</dcterms:created>
  <dcterms:modified xsi:type="dcterms:W3CDTF">2020-06-14T01:46:06Z</dcterms:modified>
</cp:coreProperties>
</file>

<file path=docProps/thumbnail.jpeg>
</file>